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52"/>
  </p:notesMasterIdLst>
  <p:sldIdLst>
    <p:sldId id="650" r:id="rId5"/>
    <p:sldId id="296" r:id="rId6"/>
    <p:sldId id="418" r:id="rId7"/>
    <p:sldId id="603" r:id="rId8"/>
    <p:sldId id="308" r:id="rId9"/>
    <p:sldId id="270" r:id="rId10"/>
    <p:sldId id="611" r:id="rId11"/>
    <p:sldId id="604" r:id="rId12"/>
    <p:sldId id="605" r:id="rId13"/>
    <p:sldId id="362" r:id="rId14"/>
    <p:sldId id="606" r:id="rId15"/>
    <p:sldId id="608" r:id="rId16"/>
    <p:sldId id="266" r:id="rId17"/>
    <p:sldId id="610" r:id="rId18"/>
    <p:sldId id="612" r:id="rId19"/>
    <p:sldId id="644" r:id="rId20"/>
    <p:sldId id="647" r:id="rId21"/>
    <p:sldId id="347" r:id="rId22"/>
    <p:sldId id="615" r:id="rId23"/>
    <p:sldId id="648" r:id="rId24"/>
    <p:sldId id="616" r:id="rId25"/>
    <p:sldId id="618" r:id="rId26"/>
    <p:sldId id="643" r:id="rId27"/>
    <p:sldId id="619" r:id="rId28"/>
    <p:sldId id="621" r:id="rId29"/>
    <p:sldId id="651" r:id="rId30"/>
    <p:sldId id="297" r:id="rId31"/>
    <p:sldId id="454" r:id="rId32"/>
    <p:sldId id="623" r:id="rId33"/>
    <p:sldId id="624" r:id="rId34"/>
    <p:sldId id="625" r:id="rId35"/>
    <p:sldId id="626" r:id="rId36"/>
    <p:sldId id="627" r:id="rId37"/>
    <p:sldId id="628" r:id="rId38"/>
    <p:sldId id="629" r:id="rId39"/>
    <p:sldId id="630" r:id="rId40"/>
    <p:sldId id="631" r:id="rId41"/>
    <p:sldId id="634" r:id="rId42"/>
    <p:sldId id="635" r:id="rId43"/>
    <p:sldId id="636" r:id="rId44"/>
    <p:sldId id="637" r:id="rId45"/>
    <p:sldId id="638" r:id="rId46"/>
    <p:sldId id="531" r:id="rId47"/>
    <p:sldId id="641" r:id="rId48"/>
    <p:sldId id="288" r:id="rId49"/>
    <p:sldId id="336" r:id="rId50"/>
    <p:sldId id="571" r:id="rId51"/>
  </p:sldIdLst>
  <p:sldSz cx="18288000" cy="10287000"/>
  <p:notesSz cx="7010400" cy="9236075"/>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guide id="3" orient="horz" pos="33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2745"/>
    <a:srgbClr val="64D4EA"/>
    <a:srgbClr val="4CCCE6"/>
    <a:srgbClr val="6CD5EA"/>
    <a:srgbClr val="2BC3E1"/>
    <a:srgbClr val="57CFE7"/>
    <a:srgbClr val="AAC42C"/>
    <a:srgbClr val="F26B6C"/>
    <a:srgbClr val="A156F4"/>
    <a:srgbClr val="C0C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111" autoAdjust="0"/>
    <p:restoredTop sz="86456" autoAdjust="0"/>
  </p:normalViewPr>
  <p:slideViewPr>
    <p:cSldViewPr>
      <p:cViewPr varScale="1">
        <p:scale>
          <a:sx n="53" d="100"/>
          <a:sy n="53" d="100"/>
        </p:scale>
        <p:origin x="120" y="750"/>
      </p:cViewPr>
      <p:guideLst>
        <p:guide orient="horz" pos="3240"/>
        <p:guide pos="5760"/>
        <p:guide orient="horz" pos="3340"/>
      </p:guideLst>
    </p:cSldViewPr>
  </p:slideViewPr>
  <p:outlineViewPr>
    <p:cViewPr>
      <p:scale>
        <a:sx n="33" d="100"/>
        <a:sy n="33" d="100"/>
      </p:scale>
      <p:origin x="0" y="-3846"/>
    </p:cViewPr>
  </p:outlineViewPr>
  <p:notesTextViewPr>
    <p:cViewPr>
      <p:scale>
        <a:sx n="3" d="2"/>
        <a:sy n="3" d="2"/>
      </p:scale>
      <p:origin x="0" y="0"/>
    </p:cViewPr>
  </p:notesTextViewPr>
  <p:sorterViewPr>
    <p:cViewPr>
      <p:scale>
        <a:sx n="66" d="100"/>
        <a:sy n="66" d="100"/>
      </p:scale>
      <p:origin x="0" y="-23226"/>
    </p:cViewPr>
  </p:sorterViewPr>
  <p:notesViewPr>
    <p:cSldViewPr>
      <p:cViewPr>
        <p:scale>
          <a:sx n="125" d="100"/>
          <a:sy n="125" d="100"/>
        </p:scale>
        <p:origin x="3012" y="-103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82C49E-8B0E-496F-B3D4-721FA6F80883}"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E5A35A2F-88EF-4F9B-9691-95CDAB19DF34}">
      <dgm:prSet phldrT="[Text]" custT="1"/>
      <dgm:spPr/>
      <dgm:t>
        <a:bodyPr/>
        <a:lstStyle/>
        <a:p>
          <a:r>
            <a:rPr lang="en-US" sz="2800" dirty="0" smtClean="0"/>
            <a:t>Copy Sheet Music</a:t>
          </a:r>
          <a:endParaRPr lang="en-US" sz="2800" dirty="0"/>
        </a:p>
      </dgm:t>
    </dgm:pt>
    <dgm:pt modelId="{4587D952-E006-4416-AA40-AF671004FC92}" type="parTrans" cxnId="{4197DE41-95CB-45CE-A063-45742370E010}">
      <dgm:prSet/>
      <dgm:spPr/>
      <dgm:t>
        <a:bodyPr/>
        <a:lstStyle/>
        <a:p>
          <a:endParaRPr lang="en-US"/>
        </a:p>
      </dgm:t>
    </dgm:pt>
    <dgm:pt modelId="{B79AEEB3-66EB-4BB7-8263-595364DCABB3}" type="sibTrans" cxnId="{4197DE41-95CB-45CE-A063-45742370E010}">
      <dgm:prSet/>
      <dgm:spPr/>
      <dgm:t>
        <a:bodyPr/>
        <a:lstStyle/>
        <a:p>
          <a:endParaRPr lang="en-US"/>
        </a:p>
      </dgm:t>
    </dgm:pt>
    <dgm:pt modelId="{1333FA05-42C6-4092-98F0-961177838290}" type="asst">
      <dgm:prSet phldrT="[Text]" custT="1"/>
      <dgm:spPr/>
      <dgm:t>
        <a:bodyPr/>
        <a:lstStyle/>
        <a:p>
          <a:r>
            <a:rPr lang="en-US" sz="1600" dirty="0" smtClean="0"/>
            <a:t>Emergency only</a:t>
          </a:r>
        </a:p>
        <a:p>
          <a:r>
            <a:rPr lang="en-US" sz="1600" dirty="0" smtClean="0"/>
            <a:t>Replace with purchased item</a:t>
          </a:r>
        </a:p>
        <a:p>
          <a:r>
            <a:rPr lang="en-US" sz="1600" dirty="0" smtClean="0"/>
            <a:t>Destroy copies</a:t>
          </a:r>
          <a:endParaRPr lang="en-US" sz="1600" dirty="0"/>
        </a:p>
      </dgm:t>
    </dgm:pt>
    <dgm:pt modelId="{E2523B37-FD49-43F7-A82E-667CBD339790}" type="parTrans" cxnId="{A42EBEFE-4C3B-48C0-BD3B-0ED50F448DE3}">
      <dgm:prSet/>
      <dgm:spPr/>
      <dgm:t>
        <a:bodyPr/>
        <a:lstStyle/>
        <a:p>
          <a:endParaRPr lang="en-US"/>
        </a:p>
      </dgm:t>
    </dgm:pt>
    <dgm:pt modelId="{2F5B8C8A-33D4-4469-A212-AEAF0E8811F6}" type="sibTrans" cxnId="{A42EBEFE-4C3B-48C0-BD3B-0ED50F448DE3}">
      <dgm:prSet/>
      <dgm:spPr/>
      <dgm:t>
        <a:bodyPr/>
        <a:lstStyle/>
        <a:p>
          <a:endParaRPr lang="en-US"/>
        </a:p>
      </dgm:t>
    </dgm:pt>
    <dgm:pt modelId="{38EA5B32-8F1E-4759-844B-62CB766D7EFD}">
      <dgm:prSet phldrT="[Text]" custT="1"/>
      <dgm:spPr/>
      <dgm:t>
        <a:bodyPr/>
        <a:lstStyle/>
        <a:p>
          <a:pPr algn="l"/>
          <a:r>
            <a:rPr lang="en-US" sz="1600" dirty="0" smtClean="0"/>
            <a:t>Academic Fair Use </a:t>
          </a:r>
        </a:p>
        <a:p>
          <a:pPr algn="ctr"/>
          <a:r>
            <a:rPr lang="en-US" sz="1600" dirty="0" smtClean="0"/>
            <a:t>Purpose and character</a:t>
          </a:r>
        </a:p>
        <a:p>
          <a:pPr algn="ctr"/>
          <a:r>
            <a:rPr lang="en-US" sz="1600" dirty="0" smtClean="0"/>
            <a:t>Amount in relation to the whole</a:t>
          </a:r>
        </a:p>
        <a:p>
          <a:pPr algn="ctr"/>
          <a:r>
            <a:rPr lang="en-US" sz="1600" dirty="0" smtClean="0"/>
            <a:t>Nature of the work</a:t>
          </a:r>
        </a:p>
        <a:p>
          <a:pPr algn="ctr"/>
          <a:r>
            <a:rPr lang="en-US" sz="1600" dirty="0" smtClean="0"/>
            <a:t>Effect of potential market or value</a:t>
          </a:r>
        </a:p>
      </dgm:t>
    </dgm:pt>
    <dgm:pt modelId="{05CF2877-C607-4B18-9EC6-1F101C44057F}" type="parTrans" cxnId="{4916293D-599C-4251-9FED-53DFDFD77287}">
      <dgm:prSet/>
      <dgm:spPr/>
      <dgm:t>
        <a:bodyPr/>
        <a:lstStyle/>
        <a:p>
          <a:endParaRPr lang="en-US"/>
        </a:p>
      </dgm:t>
    </dgm:pt>
    <dgm:pt modelId="{A24CF405-B556-4499-B0C2-36A8E887281B}" type="sibTrans" cxnId="{4916293D-599C-4251-9FED-53DFDFD77287}">
      <dgm:prSet/>
      <dgm:spPr/>
      <dgm:t>
        <a:bodyPr/>
        <a:lstStyle/>
        <a:p>
          <a:endParaRPr lang="en-US"/>
        </a:p>
      </dgm:t>
    </dgm:pt>
    <dgm:pt modelId="{A439812B-B47D-403B-B79D-0F15FE6557CE}">
      <dgm:prSet phldrT="[Text]" custT="1"/>
      <dgm:spPr/>
      <dgm:t>
        <a:bodyPr/>
        <a:lstStyle/>
        <a:p>
          <a:r>
            <a:rPr lang="en-US" sz="1600" dirty="0" smtClean="0">
              <a:solidFill>
                <a:srgbClr val="FF0000"/>
              </a:solidFill>
            </a:rPr>
            <a:t>Permission Required from </a:t>
          </a:r>
          <a:r>
            <a:rPr lang="en-US" sz="1600" dirty="0" smtClean="0">
              <a:solidFill>
                <a:srgbClr val="FF0000"/>
              </a:solidFill>
            </a:rPr>
            <a:t>publisher</a:t>
          </a:r>
          <a:endParaRPr lang="en-US" sz="1600" dirty="0">
            <a:solidFill>
              <a:srgbClr val="FF0000"/>
            </a:solidFill>
          </a:endParaRPr>
        </a:p>
      </dgm:t>
    </dgm:pt>
    <dgm:pt modelId="{87B3262A-F8DA-4EEF-B648-E6B793E911DF}" type="parTrans" cxnId="{B8FBA56A-072D-4556-B911-B442D00F4AE3}">
      <dgm:prSet/>
      <dgm:spPr/>
      <dgm:t>
        <a:bodyPr/>
        <a:lstStyle/>
        <a:p>
          <a:endParaRPr lang="en-US"/>
        </a:p>
      </dgm:t>
    </dgm:pt>
    <dgm:pt modelId="{0D010F97-2D17-4EE1-A450-BF97CFA07730}" type="sibTrans" cxnId="{B8FBA56A-072D-4556-B911-B442D00F4AE3}">
      <dgm:prSet/>
      <dgm:spPr/>
      <dgm:t>
        <a:bodyPr/>
        <a:lstStyle/>
        <a:p>
          <a:endParaRPr lang="en-US"/>
        </a:p>
      </dgm:t>
    </dgm:pt>
    <dgm:pt modelId="{813D740A-0953-4E3F-9A98-9D01C3C8F8F7}">
      <dgm:prSet phldrT="[Text]" custT="1"/>
      <dgm:spPr/>
      <dgm:t>
        <a:bodyPr/>
        <a:lstStyle/>
        <a:p>
          <a:pPr algn="l"/>
          <a:endParaRPr lang="en-US" sz="1600" dirty="0" smtClean="0"/>
        </a:p>
      </dgm:t>
    </dgm:pt>
    <dgm:pt modelId="{ABCC60B9-C4A7-4F9E-BF53-890741DC55E1}" type="sibTrans" cxnId="{1DF4A377-3BE9-4408-9164-EA71799FECB8}">
      <dgm:prSet/>
      <dgm:spPr/>
      <dgm:t>
        <a:bodyPr/>
        <a:lstStyle/>
        <a:p>
          <a:endParaRPr lang="en-US"/>
        </a:p>
      </dgm:t>
    </dgm:pt>
    <dgm:pt modelId="{272C0390-F173-48D6-9E87-C38F7AE329ED}" type="parTrans" cxnId="{1DF4A377-3BE9-4408-9164-EA71799FECB8}">
      <dgm:prSet/>
      <dgm:spPr/>
      <dgm:t>
        <a:bodyPr/>
        <a:lstStyle/>
        <a:p>
          <a:endParaRPr lang="en-US"/>
        </a:p>
      </dgm:t>
    </dgm:pt>
    <dgm:pt modelId="{006328BC-B4FA-4EE5-95B2-74B56E645BE8}" type="pres">
      <dgm:prSet presAssocID="{B582C49E-8B0E-496F-B3D4-721FA6F80883}" presName="diagram" presStyleCnt="0">
        <dgm:presLayoutVars>
          <dgm:chPref val="1"/>
          <dgm:dir/>
          <dgm:animOne val="branch"/>
          <dgm:animLvl val="lvl"/>
          <dgm:resizeHandles/>
        </dgm:presLayoutVars>
      </dgm:prSet>
      <dgm:spPr/>
      <dgm:t>
        <a:bodyPr/>
        <a:lstStyle/>
        <a:p>
          <a:endParaRPr lang="en-US"/>
        </a:p>
      </dgm:t>
    </dgm:pt>
    <dgm:pt modelId="{22210AD5-4F16-49F7-82C4-21BD3628181D}" type="pres">
      <dgm:prSet presAssocID="{E5A35A2F-88EF-4F9B-9691-95CDAB19DF34}" presName="root" presStyleCnt="0"/>
      <dgm:spPr/>
    </dgm:pt>
    <dgm:pt modelId="{86AC9653-57AD-4ABC-A6F3-FE2EE6CF11B0}" type="pres">
      <dgm:prSet presAssocID="{E5A35A2F-88EF-4F9B-9691-95CDAB19DF34}" presName="rootComposite" presStyleCnt="0"/>
      <dgm:spPr/>
    </dgm:pt>
    <dgm:pt modelId="{89FCA9CA-BD72-443D-A26A-1127481791C3}" type="pres">
      <dgm:prSet presAssocID="{E5A35A2F-88EF-4F9B-9691-95CDAB19DF34}" presName="rootText" presStyleLbl="node1" presStyleIdx="0" presStyleCnt="1" custLinFactNeighborX="2941" custLinFactNeighborY="-4657"/>
      <dgm:spPr/>
      <dgm:t>
        <a:bodyPr/>
        <a:lstStyle/>
        <a:p>
          <a:endParaRPr lang="en-US"/>
        </a:p>
      </dgm:t>
    </dgm:pt>
    <dgm:pt modelId="{E3A6F8AC-DCF6-4BF5-ADF0-1AE3407CE40F}" type="pres">
      <dgm:prSet presAssocID="{E5A35A2F-88EF-4F9B-9691-95CDAB19DF34}" presName="rootConnector" presStyleLbl="node1" presStyleIdx="0" presStyleCnt="1"/>
      <dgm:spPr/>
      <dgm:t>
        <a:bodyPr/>
        <a:lstStyle/>
        <a:p>
          <a:endParaRPr lang="en-US"/>
        </a:p>
      </dgm:t>
    </dgm:pt>
    <dgm:pt modelId="{2700EA0E-196C-4228-8642-07102047F3B9}" type="pres">
      <dgm:prSet presAssocID="{E5A35A2F-88EF-4F9B-9691-95CDAB19DF34}" presName="childShape" presStyleCnt="0"/>
      <dgm:spPr/>
    </dgm:pt>
    <dgm:pt modelId="{4EE63EE9-749A-4552-88F6-264FC9A9F10E}" type="pres">
      <dgm:prSet presAssocID="{E2523B37-FD49-43F7-A82E-667CBD339790}" presName="Name13" presStyleLbl="parChTrans1D2" presStyleIdx="0" presStyleCnt="3"/>
      <dgm:spPr/>
      <dgm:t>
        <a:bodyPr/>
        <a:lstStyle/>
        <a:p>
          <a:endParaRPr lang="en-US"/>
        </a:p>
      </dgm:t>
    </dgm:pt>
    <dgm:pt modelId="{C022349A-0D0C-4F29-8095-BDB4C3E296D4}" type="pres">
      <dgm:prSet presAssocID="{1333FA05-42C6-4092-98F0-961177838290}" presName="childText" presStyleLbl="bgAcc1" presStyleIdx="0" presStyleCnt="3">
        <dgm:presLayoutVars>
          <dgm:bulletEnabled val="1"/>
        </dgm:presLayoutVars>
      </dgm:prSet>
      <dgm:spPr/>
      <dgm:t>
        <a:bodyPr/>
        <a:lstStyle/>
        <a:p>
          <a:endParaRPr lang="en-US"/>
        </a:p>
      </dgm:t>
    </dgm:pt>
    <dgm:pt modelId="{39D32948-4992-480B-AA0B-5C9428645A93}" type="pres">
      <dgm:prSet presAssocID="{05CF2877-C607-4B18-9EC6-1F101C44057F}" presName="Name13" presStyleLbl="parChTrans1D2" presStyleIdx="1" presStyleCnt="3"/>
      <dgm:spPr/>
      <dgm:t>
        <a:bodyPr/>
        <a:lstStyle/>
        <a:p>
          <a:endParaRPr lang="en-US"/>
        </a:p>
      </dgm:t>
    </dgm:pt>
    <dgm:pt modelId="{8A1CAE2D-916B-4321-A834-26761B347097}" type="pres">
      <dgm:prSet presAssocID="{38EA5B32-8F1E-4759-844B-62CB766D7EFD}" presName="childText" presStyleLbl="bgAcc1" presStyleIdx="1" presStyleCnt="3" custScaleY="176643">
        <dgm:presLayoutVars>
          <dgm:bulletEnabled val="1"/>
        </dgm:presLayoutVars>
      </dgm:prSet>
      <dgm:spPr/>
      <dgm:t>
        <a:bodyPr/>
        <a:lstStyle/>
        <a:p>
          <a:endParaRPr lang="en-US"/>
        </a:p>
      </dgm:t>
    </dgm:pt>
    <dgm:pt modelId="{78491B7E-4576-4336-BC88-3F0A36B50CA3}" type="pres">
      <dgm:prSet presAssocID="{87B3262A-F8DA-4EEF-B648-E6B793E911DF}" presName="Name13" presStyleLbl="parChTrans1D2" presStyleIdx="2" presStyleCnt="3"/>
      <dgm:spPr/>
      <dgm:t>
        <a:bodyPr/>
        <a:lstStyle/>
        <a:p>
          <a:endParaRPr lang="en-US"/>
        </a:p>
      </dgm:t>
    </dgm:pt>
    <dgm:pt modelId="{150CBCDB-EFCA-48F4-A36E-CA2BDC7010BD}" type="pres">
      <dgm:prSet presAssocID="{A439812B-B47D-403B-B79D-0F15FE6557CE}" presName="childText" presStyleLbl="bgAcc1" presStyleIdx="2" presStyleCnt="3">
        <dgm:presLayoutVars>
          <dgm:bulletEnabled val="1"/>
        </dgm:presLayoutVars>
      </dgm:prSet>
      <dgm:spPr/>
      <dgm:t>
        <a:bodyPr/>
        <a:lstStyle/>
        <a:p>
          <a:endParaRPr lang="en-US"/>
        </a:p>
      </dgm:t>
    </dgm:pt>
  </dgm:ptLst>
  <dgm:cxnLst>
    <dgm:cxn modelId="{2D847EC2-CEDF-4F96-95CE-7633812AB800}" type="presOf" srcId="{E5A35A2F-88EF-4F9B-9691-95CDAB19DF34}" destId="{89FCA9CA-BD72-443D-A26A-1127481791C3}" srcOrd="0" destOrd="0" presId="urn:microsoft.com/office/officeart/2005/8/layout/hierarchy3"/>
    <dgm:cxn modelId="{A42EBEFE-4C3B-48C0-BD3B-0ED50F448DE3}" srcId="{E5A35A2F-88EF-4F9B-9691-95CDAB19DF34}" destId="{1333FA05-42C6-4092-98F0-961177838290}" srcOrd="0" destOrd="0" parTransId="{E2523B37-FD49-43F7-A82E-667CBD339790}" sibTransId="{2F5B8C8A-33D4-4469-A212-AEAF0E8811F6}"/>
    <dgm:cxn modelId="{4197DE41-95CB-45CE-A063-45742370E010}" srcId="{B582C49E-8B0E-496F-B3D4-721FA6F80883}" destId="{E5A35A2F-88EF-4F9B-9691-95CDAB19DF34}" srcOrd="0" destOrd="0" parTransId="{4587D952-E006-4416-AA40-AF671004FC92}" sibTransId="{B79AEEB3-66EB-4BB7-8263-595364DCABB3}"/>
    <dgm:cxn modelId="{14D539BC-884C-4254-90B8-22F9E97ED8D4}" type="presOf" srcId="{A439812B-B47D-403B-B79D-0F15FE6557CE}" destId="{150CBCDB-EFCA-48F4-A36E-CA2BDC7010BD}" srcOrd="0" destOrd="0" presId="urn:microsoft.com/office/officeart/2005/8/layout/hierarchy3"/>
    <dgm:cxn modelId="{E4D3AD7A-8CE4-48C4-94DC-5521A4822F12}" type="presOf" srcId="{1333FA05-42C6-4092-98F0-961177838290}" destId="{C022349A-0D0C-4F29-8095-BDB4C3E296D4}" srcOrd="0" destOrd="0" presId="urn:microsoft.com/office/officeart/2005/8/layout/hierarchy3"/>
    <dgm:cxn modelId="{51DA545B-7782-429E-A63E-4B4DB60A3254}" type="presOf" srcId="{813D740A-0953-4E3F-9A98-9D01C3C8F8F7}" destId="{8A1CAE2D-916B-4321-A834-26761B347097}" srcOrd="0" destOrd="1" presId="urn:microsoft.com/office/officeart/2005/8/layout/hierarchy3"/>
    <dgm:cxn modelId="{08D3E8ED-1B26-486A-A2C8-EDA11F90D720}" type="presOf" srcId="{87B3262A-F8DA-4EEF-B648-E6B793E911DF}" destId="{78491B7E-4576-4336-BC88-3F0A36B50CA3}" srcOrd="0" destOrd="0" presId="urn:microsoft.com/office/officeart/2005/8/layout/hierarchy3"/>
    <dgm:cxn modelId="{EED4D725-E803-49C2-A430-7E2F5AE96767}" type="presOf" srcId="{E5A35A2F-88EF-4F9B-9691-95CDAB19DF34}" destId="{E3A6F8AC-DCF6-4BF5-ADF0-1AE3407CE40F}" srcOrd="1" destOrd="0" presId="urn:microsoft.com/office/officeart/2005/8/layout/hierarchy3"/>
    <dgm:cxn modelId="{7ADFD609-80EF-4CA5-94EF-3791AB73FFCF}" type="presOf" srcId="{E2523B37-FD49-43F7-A82E-667CBD339790}" destId="{4EE63EE9-749A-4552-88F6-264FC9A9F10E}" srcOrd="0" destOrd="0" presId="urn:microsoft.com/office/officeart/2005/8/layout/hierarchy3"/>
    <dgm:cxn modelId="{1DF4A377-3BE9-4408-9164-EA71799FECB8}" srcId="{38EA5B32-8F1E-4759-844B-62CB766D7EFD}" destId="{813D740A-0953-4E3F-9A98-9D01C3C8F8F7}" srcOrd="0" destOrd="0" parTransId="{272C0390-F173-48D6-9E87-C38F7AE329ED}" sibTransId="{ABCC60B9-C4A7-4F9E-BF53-890741DC55E1}"/>
    <dgm:cxn modelId="{C30F8E35-B66C-40A0-8470-6875E4A76EE3}" type="presOf" srcId="{38EA5B32-8F1E-4759-844B-62CB766D7EFD}" destId="{8A1CAE2D-916B-4321-A834-26761B347097}" srcOrd="0" destOrd="0" presId="urn:microsoft.com/office/officeart/2005/8/layout/hierarchy3"/>
    <dgm:cxn modelId="{4916293D-599C-4251-9FED-53DFDFD77287}" srcId="{E5A35A2F-88EF-4F9B-9691-95CDAB19DF34}" destId="{38EA5B32-8F1E-4759-844B-62CB766D7EFD}" srcOrd="1" destOrd="0" parTransId="{05CF2877-C607-4B18-9EC6-1F101C44057F}" sibTransId="{A24CF405-B556-4499-B0C2-36A8E887281B}"/>
    <dgm:cxn modelId="{B8FBA56A-072D-4556-B911-B442D00F4AE3}" srcId="{E5A35A2F-88EF-4F9B-9691-95CDAB19DF34}" destId="{A439812B-B47D-403B-B79D-0F15FE6557CE}" srcOrd="2" destOrd="0" parTransId="{87B3262A-F8DA-4EEF-B648-E6B793E911DF}" sibTransId="{0D010F97-2D17-4EE1-A450-BF97CFA07730}"/>
    <dgm:cxn modelId="{168EDB88-EB64-4DF4-A881-5C21A6353B30}" type="presOf" srcId="{05CF2877-C607-4B18-9EC6-1F101C44057F}" destId="{39D32948-4992-480B-AA0B-5C9428645A93}" srcOrd="0" destOrd="0" presId="urn:microsoft.com/office/officeart/2005/8/layout/hierarchy3"/>
    <dgm:cxn modelId="{25ACBABB-25B2-4854-A521-7C93A9F29ED1}" type="presOf" srcId="{B582C49E-8B0E-496F-B3D4-721FA6F80883}" destId="{006328BC-B4FA-4EE5-95B2-74B56E645BE8}" srcOrd="0" destOrd="0" presId="urn:microsoft.com/office/officeart/2005/8/layout/hierarchy3"/>
    <dgm:cxn modelId="{8EE10C91-9AE2-4D73-B846-7B9EE59A5D1A}" type="presParOf" srcId="{006328BC-B4FA-4EE5-95B2-74B56E645BE8}" destId="{22210AD5-4F16-49F7-82C4-21BD3628181D}" srcOrd="0" destOrd="0" presId="urn:microsoft.com/office/officeart/2005/8/layout/hierarchy3"/>
    <dgm:cxn modelId="{20D3E4B4-E15A-4779-B4BA-D63E6AA439F4}" type="presParOf" srcId="{22210AD5-4F16-49F7-82C4-21BD3628181D}" destId="{86AC9653-57AD-4ABC-A6F3-FE2EE6CF11B0}" srcOrd="0" destOrd="0" presId="urn:microsoft.com/office/officeart/2005/8/layout/hierarchy3"/>
    <dgm:cxn modelId="{D17FED1E-2D11-4BE4-8E3D-52CCAE0719E0}" type="presParOf" srcId="{86AC9653-57AD-4ABC-A6F3-FE2EE6CF11B0}" destId="{89FCA9CA-BD72-443D-A26A-1127481791C3}" srcOrd="0" destOrd="0" presId="urn:microsoft.com/office/officeart/2005/8/layout/hierarchy3"/>
    <dgm:cxn modelId="{5EA4B2A1-1542-4B73-997B-7FE29B35E32F}" type="presParOf" srcId="{86AC9653-57AD-4ABC-A6F3-FE2EE6CF11B0}" destId="{E3A6F8AC-DCF6-4BF5-ADF0-1AE3407CE40F}" srcOrd="1" destOrd="0" presId="urn:microsoft.com/office/officeart/2005/8/layout/hierarchy3"/>
    <dgm:cxn modelId="{7EFF0524-B98D-4050-A961-D274E28BBB0F}" type="presParOf" srcId="{22210AD5-4F16-49F7-82C4-21BD3628181D}" destId="{2700EA0E-196C-4228-8642-07102047F3B9}" srcOrd="1" destOrd="0" presId="urn:microsoft.com/office/officeart/2005/8/layout/hierarchy3"/>
    <dgm:cxn modelId="{8AF231A8-41BD-4A2A-BAC6-71906304CD84}" type="presParOf" srcId="{2700EA0E-196C-4228-8642-07102047F3B9}" destId="{4EE63EE9-749A-4552-88F6-264FC9A9F10E}" srcOrd="0" destOrd="0" presId="urn:microsoft.com/office/officeart/2005/8/layout/hierarchy3"/>
    <dgm:cxn modelId="{C87BDF5C-C6C6-4387-A145-786FAA5AFF5A}" type="presParOf" srcId="{2700EA0E-196C-4228-8642-07102047F3B9}" destId="{C022349A-0D0C-4F29-8095-BDB4C3E296D4}" srcOrd="1" destOrd="0" presId="urn:microsoft.com/office/officeart/2005/8/layout/hierarchy3"/>
    <dgm:cxn modelId="{693FDCE6-0C22-4EBA-948F-F9182FE114DE}" type="presParOf" srcId="{2700EA0E-196C-4228-8642-07102047F3B9}" destId="{39D32948-4992-480B-AA0B-5C9428645A93}" srcOrd="2" destOrd="0" presId="urn:microsoft.com/office/officeart/2005/8/layout/hierarchy3"/>
    <dgm:cxn modelId="{2996A51F-E388-4A9D-9997-92630340542A}" type="presParOf" srcId="{2700EA0E-196C-4228-8642-07102047F3B9}" destId="{8A1CAE2D-916B-4321-A834-26761B347097}" srcOrd="3" destOrd="0" presId="urn:microsoft.com/office/officeart/2005/8/layout/hierarchy3"/>
    <dgm:cxn modelId="{0EA25E59-7A58-4B39-99C9-846B9B37BE72}" type="presParOf" srcId="{2700EA0E-196C-4228-8642-07102047F3B9}" destId="{78491B7E-4576-4336-BC88-3F0A36B50CA3}" srcOrd="4" destOrd="0" presId="urn:microsoft.com/office/officeart/2005/8/layout/hierarchy3"/>
    <dgm:cxn modelId="{285306AB-A75E-444D-93B6-7A39E9E6654D}" type="presParOf" srcId="{2700EA0E-196C-4228-8642-07102047F3B9}" destId="{150CBCDB-EFCA-48F4-A36E-CA2BDC7010BD}"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582C49E-8B0E-496F-B3D4-721FA6F80883}"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E5A35A2F-88EF-4F9B-9691-95CDAB19DF34}">
      <dgm:prSet phldrT="[Text]" custT="1"/>
      <dgm:spPr/>
      <dgm:t>
        <a:bodyPr/>
        <a:lstStyle/>
        <a:p>
          <a:r>
            <a:rPr lang="en-US" sz="2800" dirty="0" smtClean="0"/>
            <a:t>Arrange</a:t>
          </a:r>
          <a:endParaRPr lang="en-US" sz="2800" dirty="0"/>
        </a:p>
      </dgm:t>
    </dgm:pt>
    <dgm:pt modelId="{4587D952-E006-4416-AA40-AF671004FC92}" type="parTrans" cxnId="{4197DE41-95CB-45CE-A063-45742370E010}">
      <dgm:prSet/>
      <dgm:spPr/>
      <dgm:t>
        <a:bodyPr/>
        <a:lstStyle/>
        <a:p>
          <a:endParaRPr lang="en-US"/>
        </a:p>
      </dgm:t>
    </dgm:pt>
    <dgm:pt modelId="{B79AEEB3-66EB-4BB7-8263-595364DCABB3}" type="sibTrans" cxnId="{4197DE41-95CB-45CE-A063-45742370E010}">
      <dgm:prSet/>
      <dgm:spPr/>
      <dgm:t>
        <a:bodyPr/>
        <a:lstStyle/>
        <a:p>
          <a:endParaRPr lang="en-US"/>
        </a:p>
      </dgm:t>
    </dgm:pt>
    <dgm:pt modelId="{1333FA05-42C6-4092-98F0-961177838290}" type="asst">
      <dgm:prSet phldrT="[Text]"/>
      <dgm:spPr/>
      <dgm:t>
        <a:bodyPr/>
        <a:lstStyle/>
        <a:p>
          <a:r>
            <a:rPr lang="en-US" dirty="0" smtClean="0"/>
            <a:t>May make small edits for simplification</a:t>
          </a:r>
          <a:endParaRPr lang="en-US" dirty="0"/>
        </a:p>
      </dgm:t>
    </dgm:pt>
    <dgm:pt modelId="{E2523B37-FD49-43F7-A82E-667CBD339790}" type="parTrans" cxnId="{A42EBEFE-4C3B-48C0-BD3B-0ED50F448DE3}">
      <dgm:prSet/>
      <dgm:spPr/>
      <dgm:t>
        <a:bodyPr/>
        <a:lstStyle/>
        <a:p>
          <a:endParaRPr lang="en-US"/>
        </a:p>
      </dgm:t>
    </dgm:pt>
    <dgm:pt modelId="{2F5B8C8A-33D4-4469-A212-AEAF0E8811F6}" type="sibTrans" cxnId="{A42EBEFE-4C3B-48C0-BD3B-0ED50F448DE3}">
      <dgm:prSet/>
      <dgm:spPr/>
      <dgm:t>
        <a:bodyPr/>
        <a:lstStyle/>
        <a:p>
          <a:endParaRPr lang="en-US"/>
        </a:p>
      </dgm:t>
    </dgm:pt>
    <dgm:pt modelId="{38EA5B32-8F1E-4759-844B-62CB766D7EFD}">
      <dgm:prSet phldrT="[Text]"/>
      <dgm:spPr/>
      <dgm:t>
        <a:bodyPr/>
        <a:lstStyle/>
        <a:p>
          <a:r>
            <a:rPr lang="en-US" dirty="0" smtClean="0"/>
            <a:t>Do not add or alter lyrics</a:t>
          </a:r>
        </a:p>
      </dgm:t>
    </dgm:pt>
    <dgm:pt modelId="{05CF2877-C607-4B18-9EC6-1F101C44057F}" type="parTrans" cxnId="{4916293D-599C-4251-9FED-53DFDFD77287}">
      <dgm:prSet/>
      <dgm:spPr/>
      <dgm:t>
        <a:bodyPr/>
        <a:lstStyle/>
        <a:p>
          <a:endParaRPr lang="en-US"/>
        </a:p>
      </dgm:t>
    </dgm:pt>
    <dgm:pt modelId="{A24CF405-B556-4499-B0C2-36A8E887281B}" type="sibTrans" cxnId="{4916293D-599C-4251-9FED-53DFDFD77287}">
      <dgm:prSet/>
      <dgm:spPr/>
      <dgm:t>
        <a:bodyPr/>
        <a:lstStyle/>
        <a:p>
          <a:endParaRPr lang="en-US"/>
        </a:p>
      </dgm:t>
    </dgm:pt>
    <dgm:pt modelId="{A439812B-B47D-403B-B79D-0F15FE6557CE}">
      <dgm:prSet phldrT="[Text]"/>
      <dgm:spPr/>
      <dgm:t>
        <a:bodyPr/>
        <a:lstStyle/>
        <a:p>
          <a:r>
            <a:rPr lang="en-US" dirty="0" smtClean="0">
              <a:solidFill>
                <a:srgbClr val="FF0000"/>
              </a:solidFill>
            </a:rPr>
            <a:t>Direct License from publisher required to perform, distribute or monetize an arrangement</a:t>
          </a:r>
          <a:endParaRPr lang="en-US" dirty="0">
            <a:solidFill>
              <a:srgbClr val="FF0000"/>
            </a:solidFill>
          </a:endParaRPr>
        </a:p>
      </dgm:t>
    </dgm:pt>
    <dgm:pt modelId="{87B3262A-F8DA-4EEF-B648-E6B793E911DF}" type="parTrans" cxnId="{B8FBA56A-072D-4556-B911-B442D00F4AE3}">
      <dgm:prSet/>
      <dgm:spPr/>
      <dgm:t>
        <a:bodyPr/>
        <a:lstStyle/>
        <a:p>
          <a:endParaRPr lang="en-US"/>
        </a:p>
      </dgm:t>
    </dgm:pt>
    <dgm:pt modelId="{0D010F97-2D17-4EE1-A450-BF97CFA07730}" type="sibTrans" cxnId="{B8FBA56A-072D-4556-B911-B442D00F4AE3}">
      <dgm:prSet/>
      <dgm:spPr/>
      <dgm:t>
        <a:bodyPr/>
        <a:lstStyle/>
        <a:p>
          <a:endParaRPr lang="en-US"/>
        </a:p>
      </dgm:t>
    </dgm:pt>
    <dgm:pt modelId="{A55316BC-91D5-446A-B9ED-84CDBA4AF727}">
      <dgm:prSet phldrT="[Text]"/>
      <dgm:spPr/>
      <dgm:t>
        <a:bodyPr/>
        <a:lstStyle/>
        <a:p>
          <a:r>
            <a:rPr lang="en-US" dirty="0" smtClean="0">
              <a:solidFill>
                <a:srgbClr val="FF0000"/>
              </a:solidFill>
            </a:rPr>
            <a:t>Mechanical license normally covers arrangements used for audio-only recordings</a:t>
          </a:r>
          <a:endParaRPr lang="en-US" dirty="0">
            <a:solidFill>
              <a:srgbClr val="FF0000"/>
            </a:solidFill>
          </a:endParaRPr>
        </a:p>
      </dgm:t>
    </dgm:pt>
    <dgm:pt modelId="{4509BE0C-44C0-45B0-988D-1DECE9EF937C}" type="parTrans" cxnId="{5AAA318E-8E2D-433C-839C-26810D424802}">
      <dgm:prSet/>
      <dgm:spPr/>
      <dgm:t>
        <a:bodyPr/>
        <a:lstStyle/>
        <a:p>
          <a:endParaRPr lang="en-US"/>
        </a:p>
      </dgm:t>
    </dgm:pt>
    <dgm:pt modelId="{8A3A5A28-2275-4A49-81EF-A434F6D4DA33}" type="sibTrans" cxnId="{5AAA318E-8E2D-433C-839C-26810D424802}">
      <dgm:prSet/>
      <dgm:spPr/>
      <dgm:t>
        <a:bodyPr/>
        <a:lstStyle/>
        <a:p>
          <a:endParaRPr lang="en-US"/>
        </a:p>
      </dgm:t>
    </dgm:pt>
    <dgm:pt modelId="{006328BC-B4FA-4EE5-95B2-74B56E645BE8}" type="pres">
      <dgm:prSet presAssocID="{B582C49E-8B0E-496F-B3D4-721FA6F80883}" presName="diagram" presStyleCnt="0">
        <dgm:presLayoutVars>
          <dgm:chPref val="1"/>
          <dgm:dir/>
          <dgm:animOne val="branch"/>
          <dgm:animLvl val="lvl"/>
          <dgm:resizeHandles/>
        </dgm:presLayoutVars>
      </dgm:prSet>
      <dgm:spPr/>
      <dgm:t>
        <a:bodyPr/>
        <a:lstStyle/>
        <a:p>
          <a:endParaRPr lang="en-US"/>
        </a:p>
      </dgm:t>
    </dgm:pt>
    <dgm:pt modelId="{22210AD5-4F16-49F7-82C4-21BD3628181D}" type="pres">
      <dgm:prSet presAssocID="{E5A35A2F-88EF-4F9B-9691-95CDAB19DF34}" presName="root" presStyleCnt="0"/>
      <dgm:spPr/>
    </dgm:pt>
    <dgm:pt modelId="{86AC9653-57AD-4ABC-A6F3-FE2EE6CF11B0}" type="pres">
      <dgm:prSet presAssocID="{E5A35A2F-88EF-4F9B-9691-95CDAB19DF34}" presName="rootComposite" presStyleCnt="0"/>
      <dgm:spPr/>
    </dgm:pt>
    <dgm:pt modelId="{89FCA9CA-BD72-443D-A26A-1127481791C3}" type="pres">
      <dgm:prSet presAssocID="{E5A35A2F-88EF-4F9B-9691-95CDAB19DF34}" presName="rootText" presStyleLbl="node1" presStyleIdx="0" presStyleCnt="1" custLinFactNeighborX="2941" custLinFactNeighborY="-4657"/>
      <dgm:spPr/>
      <dgm:t>
        <a:bodyPr/>
        <a:lstStyle/>
        <a:p>
          <a:endParaRPr lang="en-US"/>
        </a:p>
      </dgm:t>
    </dgm:pt>
    <dgm:pt modelId="{E3A6F8AC-DCF6-4BF5-ADF0-1AE3407CE40F}" type="pres">
      <dgm:prSet presAssocID="{E5A35A2F-88EF-4F9B-9691-95CDAB19DF34}" presName="rootConnector" presStyleLbl="node1" presStyleIdx="0" presStyleCnt="1"/>
      <dgm:spPr/>
      <dgm:t>
        <a:bodyPr/>
        <a:lstStyle/>
        <a:p>
          <a:endParaRPr lang="en-US"/>
        </a:p>
      </dgm:t>
    </dgm:pt>
    <dgm:pt modelId="{2700EA0E-196C-4228-8642-07102047F3B9}" type="pres">
      <dgm:prSet presAssocID="{E5A35A2F-88EF-4F9B-9691-95CDAB19DF34}" presName="childShape" presStyleCnt="0"/>
      <dgm:spPr/>
    </dgm:pt>
    <dgm:pt modelId="{4EE63EE9-749A-4552-88F6-264FC9A9F10E}" type="pres">
      <dgm:prSet presAssocID="{E2523B37-FD49-43F7-A82E-667CBD339790}" presName="Name13" presStyleLbl="parChTrans1D2" presStyleIdx="0" presStyleCnt="4"/>
      <dgm:spPr/>
      <dgm:t>
        <a:bodyPr/>
        <a:lstStyle/>
        <a:p>
          <a:endParaRPr lang="en-US"/>
        </a:p>
      </dgm:t>
    </dgm:pt>
    <dgm:pt modelId="{C022349A-0D0C-4F29-8095-BDB4C3E296D4}" type="pres">
      <dgm:prSet presAssocID="{1333FA05-42C6-4092-98F0-961177838290}" presName="childText" presStyleLbl="bgAcc1" presStyleIdx="0" presStyleCnt="4">
        <dgm:presLayoutVars>
          <dgm:bulletEnabled val="1"/>
        </dgm:presLayoutVars>
      </dgm:prSet>
      <dgm:spPr/>
      <dgm:t>
        <a:bodyPr/>
        <a:lstStyle/>
        <a:p>
          <a:endParaRPr lang="en-US"/>
        </a:p>
      </dgm:t>
    </dgm:pt>
    <dgm:pt modelId="{39D32948-4992-480B-AA0B-5C9428645A93}" type="pres">
      <dgm:prSet presAssocID="{05CF2877-C607-4B18-9EC6-1F101C44057F}" presName="Name13" presStyleLbl="parChTrans1D2" presStyleIdx="1" presStyleCnt="4"/>
      <dgm:spPr/>
      <dgm:t>
        <a:bodyPr/>
        <a:lstStyle/>
        <a:p>
          <a:endParaRPr lang="en-US"/>
        </a:p>
      </dgm:t>
    </dgm:pt>
    <dgm:pt modelId="{8A1CAE2D-916B-4321-A834-26761B347097}" type="pres">
      <dgm:prSet presAssocID="{38EA5B32-8F1E-4759-844B-62CB766D7EFD}" presName="childText" presStyleLbl="bgAcc1" presStyleIdx="1" presStyleCnt="4">
        <dgm:presLayoutVars>
          <dgm:bulletEnabled val="1"/>
        </dgm:presLayoutVars>
      </dgm:prSet>
      <dgm:spPr/>
      <dgm:t>
        <a:bodyPr/>
        <a:lstStyle/>
        <a:p>
          <a:endParaRPr lang="en-US"/>
        </a:p>
      </dgm:t>
    </dgm:pt>
    <dgm:pt modelId="{78491B7E-4576-4336-BC88-3F0A36B50CA3}" type="pres">
      <dgm:prSet presAssocID="{87B3262A-F8DA-4EEF-B648-E6B793E911DF}" presName="Name13" presStyleLbl="parChTrans1D2" presStyleIdx="2" presStyleCnt="4"/>
      <dgm:spPr/>
      <dgm:t>
        <a:bodyPr/>
        <a:lstStyle/>
        <a:p>
          <a:endParaRPr lang="en-US"/>
        </a:p>
      </dgm:t>
    </dgm:pt>
    <dgm:pt modelId="{150CBCDB-EFCA-48F4-A36E-CA2BDC7010BD}" type="pres">
      <dgm:prSet presAssocID="{A439812B-B47D-403B-B79D-0F15FE6557CE}" presName="childText" presStyleLbl="bgAcc1" presStyleIdx="2" presStyleCnt="4">
        <dgm:presLayoutVars>
          <dgm:bulletEnabled val="1"/>
        </dgm:presLayoutVars>
      </dgm:prSet>
      <dgm:spPr/>
      <dgm:t>
        <a:bodyPr/>
        <a:lstStyle/>
        <a:p>
          <a:endParaRPr lang="en-US"/>
        </a:p>
      </dgm:t>
    </dgm:pt>
    <dgm:pt modelId="{7F2EB7D2-0BBC-4DED-86B9-6A7AF45AD3EB}" type="pres">
      <dgm:prSet presAssocID="{4509BE0C-44C0-45B0-988D-1DECE9EF937C}" presName="Name13" presStyleLbl="parChTrans1D2" presStyleIdx="3" presStyleCnt="4"/>
      <dgm:spPr/>
      <dgm:t>
        <a:bodyPr/>
        <a:lstStyle/>
        <a:p>
          <a:endParaRPr lang="en-US"/>
        </a:p>
      </dgm:t>
    </dgm:pt>
    <dgm:pt modelId="{CDA64BE3-B3AF-4C8D-AB1D-566D01187358}" type="pres">
      <dgm:prSet presAssocID="{A55316BC-91D5-446A-B9ED-84CDBA4AF727}" presName="childText" presStyleLbl="bgAcc1" presStyleIdx="3" presStyleCnt="4">
        <dgm:presLayoutVars>
          <dgm:bulletEnabled val="1"/>
        </dgm:presLayoutVars>
      </dgm:prSet>
      <dgm:spPr/>
      <dgm:t>
        <a:bodyPr/>
        <a:lstStyle/>
        <a:p>
          <a:endParaRPr lang="en-US"/>
        </a:p>
      </dgm:t>
    </dgm:pt>
  </dgm:ptLst>
  <dgm:cxnLst>
    <dgm:cxn modelId="{E539BAE4-5FD5-44F3-805A-69032D37A3E8}" type="presOf" srcId="{38EA5B32-8F1E-4759-844B-62CB766D7EFD}" destId="{8A1CAE2D-916B-4321-A834-26761B347097}" srcOrd="0" destOrd="0" presId="urn:microsoft.com/office/officeart/2005/8/layout/hierarchy3"/>
    <dgm:cxn modelId="{A42EBEFE-4C3B-48C0-BD3B-0ED50F448DE3}" srcId="{E5A35A2F-88EF-4F9B-9691-95CDAB19DF34}" destId="{1333FA05-42C6-4092-98F0-961177838290}" srcOrd="0" destOrd="0" parTransId="{E2523B37-FD49-43F7-A82E-667CBD339790}" sibTransId="{2F5B8C8A-33D4-4469-A212-AEAF0E8811F6}"/>
    <dgm:cxn modelId="{33B48F28-3609-4BC3-8B81-9D548EBF91CE}" type="presOf" srcId="{A55316BC-91D5-446A-B9ED-84CDBA4AF727}" destId="{CDA64BE3-B3AF-4C8D-AB1D-566D01187358}" srcOrd="0" destOrd="0" presId="urn:microsoft.com/office/officeart/2005/8/layout/hierarchy3"/>
    <dgm:cxn modelId="{474F7E17-D4D1-476A-A9C2-B091DAE43CF6}" type="presOf" srcId="{B582C49E-8B0E-496F-B3D4-721FA6F80883}" destId="{006328BC-B4FA-4EE5-95B2-74B56E645BE8}" srcOrd="0" destOrd="0" presId="urn:microsoft.com/office/officeart/2005/8/layout/hierarchy3"/>
    <dgm:cxn modelId="{0608213B-776F-4F3F-8A35-F30842D77ED4}" type="presOf" srcId="{4509BE0C-44C0-45B0-988D-1DECE9EF937C}" destId="{7F2EB7D2-0BBC-4DED-86B9-6A7AF45AD3EB}" srcOrd="0" destOrd="0" presId="urn:microsoft.com/office/officeart/2005/8/layout/hierarchy3"/>
    <dgm:cxn modelId="{A7381A3B-EDE1-4592-8B89-98488761D778}" type="presOf" srcId="{E5A35A2F-88EF-4F9B-9691-95CDAB19DF34}" destId="{E3A6F8AC-DCF6-4BF5-ADF0-1AE3407CE40F}" srcOrd="1" destOrd="0" presId="urn:microsoft.com/office/officeart/2005/8/layout/hierarchy3"/>
    <dgm:cxn modelId="{4197DE41-95CB-45CE-A063-45742370E010}" srcId="{B582C49E-8B0E-496F-B3D4-721FA6F80883}" destId="{E5A35A2F-88EF-4F9B-9691-95CDAB19DF34}" srcOrd="0" destOrd="0" parTransId="{4587D952-E006-4416-AA40-AF671004FC92}" sibTransId="{B79AEEB3-66EB-4BB7-8263-595364DCABB3}"/>
    <dgm:cxn modelId="{5AAA318E-8E2D-433C-839C-26810D424802}" srcId="{E5A35A2F-88EF-4F9B-9691-95CDAB19DF34}" destId="{A55316BC-91D5-446A-B9ED-84CDBA4AF727}" srcOrd="3" destOrd="0" parTransId="{4509BE0C-44C0-45B0-988D-1DECE9EF937C}" sibTransId="{8A3A5A28-2275-4A49-81EF-A434F6D4DA33}"/>
    <dgm:cxn modelId="{F4A4F052-6EDE-48E9-A4B1-BECEB7FBB361}" type="presOf" srcId="{E2523B37-FD49-43F7-A82E-667CBD339790}" destId="{4EE63EE9-749A-4552-88F6-264FC9A9F10E}" srcOrd="0" destOrd="0" presId="urn:microsoft.com/office/officeart/2005/8/layout/hierarchy3"/>
    <dgm:cxn modelId="{00FE67F5-072A-4D4A-997F-2274CE924050}" type="presOf" srcId="{87B3262A-F8DA-4EEF-B648-E6B793E911DF}" destId="{78491B7E-4576-4336-BC88-3F0A36B50CA3}" srcOrd="0" destOrd="0" presId="urn:microsoft.com/office/officeart/2005/8/layout/hierarchy3"/>
    <dgm:cxn modelId="{3419680B-B43C-4CC1-B996-5673B355EAB8}" type="presOf" srcId="{E5A35A2F-88EF-4F9B-9691-95CDAB19DF34}" destId="{89FCA9CA-BD72-443D-A26A-1127481791C3}" srcOrd="0" destOrd="0" presId="urn:microsoft.com/office/officeart/2005/8/layout/hierarchy3"/>
    <dgm:cxn modelId="{C275986B-B28F-4373-AE99-9EE7A497993E}" type="presOf" srcId="{05CF2877-C607-4B18-9EC6-1F101C44057F}" destId="{39D32948-4992-480B-AA0B-5C9428645A93}" srcOrd="0" destOrd="0" presId="urn:microsoft.com/office/officeart/2005/8/layout/hierarchy3"/>
    <dgm:cxn modelId="{4916293D-599C-4251-9FED-53DFDFD77287}" srcId="{E5A35A2F-88EF-4F9B-9691-95CDAB19DF34}" destId="{38EA5B32-8F1E-4759-844B-62CB766D7EFD}" srcOrd="1" destOrd="0" parTransId="{05CF2877-C607-4B18-9EC6-1F101C44057F}" sibTransId="{A24CF405-B556-4499-B0C2-36A8E887281B}"/>
    <dgm:cxn modelId="{B8FBA56A-072D-4556-B911-B442D00F4AE3}" srcId="{E5A35A2F-88EF-4F9B-9691-95CDAB19DF34}" destId="{A439812B-B47D-403B-B79D-0F15FE6557CE}" srcOrd="2" destOrd="0" parTransId="{87B3262A-F8DA-4EEF-B648-E6B793E911DF}" sibTransId="{0D010F97-2D17-4EE1-A450-BF97CFA07730}"/>
    <dgm:cxn modelId="{183165DD-9267-444D-9031-1F471313AE42}" type="presOf" srcId="{A439812B-B47D-403B-B79D-0F15FE6557CE}" destId="{150CBCDB-EFCA-48F4-A36E-CA2BDC7010BD}" srcOrd="0" destOrd="0" presId="urn:microsoft.com/office/officeart/2005/8/layout/hierarchy3"/>
    <dgm:cxn modelId="{C946D9B3-09B1-4067-B1DA-1A85AED349D6}" type="presOf" srcId="{1333FA05-42C6-4092-98F0-961177838290}" destId="{C022349A-0D0C-4F29-8095-BDB4C3E296D4}" srcOrd="0" destOrd="0" presId="urn:microsoft.com/office/officeart/2005/8/layout/hierarchy3"/>
    <dgm:cxn modelId="{ECFF4F62-EFFE-4355-8DE2-C877CC2D02D2}" type="presParOf" srcId="{006328BC-B4FA-4EE5-95B2-74B56E645BE8}" destId="{22210AD5-4F16-49F7-82C4-21BD3628181D}" srcOrd="0" destOrd="0" presId="urn:microsoft.com/office/officeart/2005/8/layout/hierarchy3"/>
    <dgm:cxn modelId="{2B4B32C0-60C9-46FA-A7EE-6EA4118879EB}" type="presParOf" srcId="{22210AD5-4F16-49F7-82C4-21BD3628181D}" destId="{86AC9653-57AD-4ABC-A6F3-FE2EE6CF11B0}" srcOrd="0" destOrd="0" presId="urn:microsoft.com/office/officeart/2005/8/layout/hierarchy3"/>
    <dgm:cxn modelId="{F0794686-DCE6-4102-87C2-70E4A04D8CB2}" type="presParOf" srcId="{86AC9653-57AD-4ABC-A6F3-FE2EE6CF11B0}" destId="{89FCA9CA-BD72-443D-A26A-1127481791C3}" srcOrd="0" destOrd="0" presId="urn:microsoft.com/office/officeart/2005/8/layout/hierarchy3"/>
    <dgm:cxn modelId="{26785407-DEB8-4EF1-BAF7-F528597B03A4}" type="presParOf" srcId="{86AC9653-57AD-4ABC-A6F3-FE2EE6CF11B0}" destId="{E3A6F8AC-DCF6-4BF5-ADF0-1AE3407CE40F}" srcOrd="1" destOrd="0" presId="urn:microsoft.com/office/officeart/2005/8/layout/hierarchy3"/>
    <dgm:cxn modelId="{ECA73B83-4156-4CFB-9EFE-7CC802C99B29}" type="presParOf" srcId="{22210AD5-4F16-49F7-82C4-21BD3628181D}" destId="{2700EA0E-196C-4228-8642-07102047F3B9}" srcOrd="1" destOrd="0" presId="urn:microsoft.com/office/officeart/2005/8/layout/hierarchy3"/>
    <dgm:cxn modelId="{3F053EC7-EF7C-4C75-9D84-606D9F7E0F98}" type="presParOf" srcId="{2700EA0E-196C-4228-8642-07102047F3B9}" destId="{4EE63EE9-749A-4552-88F6-264FC9A9F10E}" srcOrd="0" destOrd="0" presId="urn:microsoft.com/office/officeart/2005/8/layout/hierarchy3"/>
    <dgm:cxn modelId="{60CC2ADC-170D-4036-9CEC-700BA11F4D5F}" type="presParOf" srcId="{2700EA0E-196C-4228-8642-07102047F3B9}" destId="{C022349A-0D0C-4F29-8095-BDB4C3E296D4}" srcOrd="1" destOrd="0" presId="urn:microsoft.com/office/officeart/2005/8/layout/hierarchy3"/>
    <dgm:cxn modelId="{9471E1BF-A918-4393-AB36-14E14EC03881}" type="presParOf" srcId="{2700EA0E-196C-4228-8642-07102047F3B9}" destId="{39D32948-4992-480B-AA0B-5C9428645A93}" srcOrd="2" destOrd="0" presId="urn:microsoft.com/office/officeart/2005/8/layout/hierarchy3"/>
    <dgm:cxn modelId="{73EDEAB9-D72E-4771-99F8-8748C47872A4}" type="presParOf" srcId="{2700EA0E-196C-4228-8642-07102047F3B9}" destId="{8A1CAE2D-916B-4321-A834-26761B347097}" srcOrd="3" destOrd="0" presId="urn:microsoft.com/office/officeart/2005/8/layout/hierarchy3"/>
    <dgm:cxn modelId="{8DDDD2B9-E799-49EB-A0E4-733AF9561713}" type="presParOf" srcId="{2700EA0E-196C-4228-8642-07102047F3B9}" destId="{78491B7E-4576-4336-BC88-3F0A36B50CA3}" srcOrd="4" destOrd="0" presId="urn:microsoft.com/office/officeart/2005/8/layout/hierarchy3"/>
    <dgm:cxn modelId="{497D84ED-9311-41E8-883D-C05ED3D27803}" type="presParOf" srcId="{2700EA0E-196C-4228-8642-07102047F3B9}" destId="{150CBCDB-EFCA-48F4-A36E-CA2BDC7010BD}" srcOrd="5" destOrd="0" presId="urn:microsoft.com/office/officeart/2005/8/layout/hierarchy3"/>
    <dgm:cxn modelId="{421B7CA0-E085-4C31-AA69-779A06947829}" type="presParOf" srcId="{2700EA0E-196C-4228-8642-07102047F3B9}" destId="{7F2EB7D2-0BBC-4DED-86B9-6A7AF45AD3EB}" srcOrd="6" destOrd="0" presId="urn:microsoft.com/office/officeart/2005/8/layout/hierarchy3"/>
    <dgm:cxn modelId="{F553C5E0-BE5D-4A4A-A693-2C31C0A30C9C}" type="presParOf" srcId="{2700EA0E-196C-4228-8642-07102047F3B9}" destId="{CDA64BE3-B3AF-4C8D-AB1D-566D01187358}" srcOrd="7" destOrd="0" presId="urn:microsoft.com/office/officeart/2005/8/layout/hierarchy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582C49E-8B0E-496F-B3D4-721FA6F80883}"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E5A35A2F-88EF-4F9B-9691-95CDAB19DF34}">
      <dgm:prSet phldrT="[Text]" custT="1"/>
      <dgm:spPr/>
      <dgm:t>
        <a:bodyPr/>
        <a:lstStyle/>
        <a:p>
          <a:r>
            <a:rPr lang="en-US" sz="2800" dirty="0" smtClean="0"/>
            <a:t>Record Video</a:t>
          </a:r>
          <a:endParaRPr lang="en-US" sz="2800" dirty="0"/>
        </a:p>
      </dgm:t>
    </dgm:pt>
    <dgm:pt modelId="{4587D952-E006-4416-AA40-AF671004FC92}" type="parTrans" cxnId="{4197DE41-95CB-45CE-A063-45742370E010}">
      <dgm:prSet/>
      <dgm:spPr/>
      <dgm:t>
        <a:bodyPr/>
        <a:lstStyle/>
        <a:p>
          <a:endParaRPr lang="en-US"/>
        </a:p>
      </dgm:t>
    </dgm:pt>
    <dgm:pt modelId="{B79AEEB3-66EB-4BB7-8263-595364DCABB3}" type="sibTrans" cxnId="{4197DE41-95CB-45CE-A063-45742370E010}">
      <dgm:prSet/>
      <dgm:spPr/>
      <dgm:t>
        <a:bodyPr/>
        <a:lstStyle/>
        <a:p>
          <a:endParaRPr lang="en-US"/>
        </a:p>
      </dgm:t>
    </dgm:pt>
    <dgm:pt modelId="{1333FA05-42C6-4092-98F0-961177838290}" type="asst">
      <dgm:prSet phldrT="[Text]" custT="1"/>
      <dgm:spPr/>
      <dgm:t>
        <a:bodyPr/>
        <a:lstStyle/>
        <a:p>
          <a:r>
            <a:rPr lang="en-US" sz="1600" dirty="0" smtClean="0"/>
            <a:t>NO archival or educational use copies permitted</a:t>
          </a:r>
          <a:endParaRPr lang="en-US" sz="1600" dirty="0"/>
        </a:p>
      </dgm:t>
    </dgm:pt>
    <dgm:pt modelId="{E2523B37-FD49-43F7-A82E-667CBD339790}" type="parTrans" cxnId="{A42EBEFE-4C3B-48C0-BD3B-0ED50F448DE3}">
      <dgm:prSet/>
      <dgm:spPr/>
      <dgm:t>
        <a:bodyPr/>
        <a:lstStyle/>
        <a:p>
          <a:endParaRPr lang="en-US"/>
        </a:p>
      </dgm:t>
    </dgm:pt>
    <dgm:pt modelId="{2F5B8C8A-33D4-4469-A212-AEAF0E8811F6}" type="sibTrans" cxnId="{A42EBEFE-4C3B-48C0-BD3B-0ED50F448DE3}">
      <dgm:prSet/>
      <dgm:spPr/>
      <dgm:t>
        <a:bodyPr/>
        <a:lstStyle/>
        <a:p>
          <a:endParaRPr lang="en-US"/>
        </a:p>
      </dgm:t>
    </dgm:pt>
    <dgm:pt modelId="{38EA5B32-8F1E-4759-844B-62CB766D7EFD}">
      <dgm:prSet phldrT="[Text]" custT="1"/>
      <dgm:spPr/>
      <dgm:t>
        <a:bodyPr/>
        <a:lstStyle/>
        <a:p>
          <a:r>
            <a:rPr lang="en-US" sz="1600" dirty="0" smtClean="0"/>
            <a:t>Internet distribution of video requires a Synchronization License</a:t>
          </a:r>
        </a:p>
      </dgm:t>
    </dgm:pt>
    <dgm:pt modelId="{05CF2877-C607-4B18-9EC6-1F101C44057F}" type="parTrans" cxnId="{4916293D-599C-4251-9FED-53DFDFD77287}">
      <dgm:prSet/>
      <dgm:spPr/>
      <dgm:t>
        <a:bodyPr/>
        <a:lstStyle/>
        <a:p>
          <a:endParaRPr lang="en-US"/>
        </a:p>
      </dgm:t>
    </dgm:pt>
    <dgm:pt modelId="{A24CF405-B556-4499-B0C2-36A8E887281B}" type="sibTrans" cxnId="{4916293D-599C-4251-9FED-53DFDFD77287}">
      <dgm:prSet/>
      <dgm:spPr/>
      <dgm:t>
        <a:bodyPr/>
        <a:lstStyle/>
        <a:p>
          <a:endParaRPr lang="en-US"/>
        </a:p>
      </dgm:t>
    </dgm:pt>
    <dgm:pt modelId="{A439812B-B47D-403B-B79D-0F15FE6557CE}">
      <dgm:prSet phldrT="[Text]" custT="1"/>
      <dgm:spPr/>
      <dgm:t>
        <a:bodyPr/>
        <a:lstStyle/>
        <a:p>
          <a:r>
            <a:rPr lang="en-US" sz="1600" dirty="0" smtClean="0">
              <a:solidFill>
                <a:srgbClr val="FF0000"/>
              </a:solidFill>
            </a:rPr>
            <a:t>Synchronization License required directly from </a:t>
          </a:r>
          <a:r>
            <a:rPr lang="en-US" sz="1600" dirty="0" smtClean="0">
              <a:solidFill>
                <a:srgbClr val="FF0000"/>
              </a:solidFill>
            </a:rPr>
            <a:t>publisher</a:t>
          </a:r>
          <a:endParaRPr lang="en-US" sz="1600" dirty="0">
            <a:solidFill>
              <a:srgbClr val="FF0000"/>
            </a:solidFill>
          </a:endParaRPr>
        </a:p>
      </dgm:t>
    </dgm:pt>
    <dgm:pt modelId="{87B3262A-F8DA-4EEF-B648-E6B793E911DF}" type="parTrans" cxnId="{B8FBA56A-072D-4556-B911-B442D00F4AE3}">
      <dgm:prSet/>
      <dgm:spPr/>
      <dgm:t>
        <a:bodyPr/>
        <a:lstStyle/>
        <a:p>
          <a:endParaRPr lang="en-US"/>
        </a:p>
      </dgm:t>
    </dgm:pt>
    <dgm:pt modelId="{0D010F97-2D17-4EE1-A450-BF97CFA07730}" type="sibTrans" cxnId="{B8FBA56A-072D-4556-B911-B442D00F4AE3}">
      <dgm:prSet/>
      <dgm:spPr/>
      <dgm:t>
        <a:bodyPr/>
        <a:lstStyle/>
        <a:p>
          <a:endParaRPr lang="en-US"/>
        </a:p>
      </dgm:t>
    </dgm:pt>
    <dgm:pt modelId="{006328BC-B4FA-4EE5-95B2-74B56E645BE8}" type="pres">
      <dgm:prSet presAssocID="{B582C49E-8B0E-496F-B3D4-721FA6F80883}" presName="diagram" presStyleCnt="0">
        <dgm:presLayoutVars>
          <dgm:chPref val="1"/>
          <dgm:dir/>
          <dgm:animOne val="branch"/>
          <dgm:animLvl val="lvl"/>
          <dgm:resizeHandles/>
        </dgm:presLayoutVars>
      </dgm:prSet>
      <dgm:spPr/>
      <dgm:t>
        <a:bodyPr/>
        <a:lstStyle/>
        <a:p>
          <a:endParaRPr lang="en-US"/>
        </a:p>
      </dgm:t>
    </dgm:pt>
    <dgm:pt modelId="{22210AD5-4F16-49F7-82C4-21BD3628181D}" type="pres">
      <dgm:prSet presAssocID="{E5A35A2F-88EF-4F9B-9691-95CDAB19DF34}" presName="root" presStyleCnt="0"/>
      <dgm:spPr/>
    </dgm:pt>
    <dgm:pt modelId="{86AC9653-57AD-4ABC-A6F3-FE2EE6CF11B0}" type="pres">
      <dgm:prSet presAssocID="{E5A35A2F-88EF-4F9B-9691-95CDAB19DF34}" presName="rootComposite" presStyleCnt="0"/>
      <dgm:spPr/>
    </dgm:pt>
    <dgm:pt modelId="{89FCA9CA-BD72-443D-A26A-1127481791C3}" type="pres">
      <dgm:prSet presAssocID="{E5A35A2F-88EF-4F9B-9691-95CDAB19DF34}" presName="rootText" presStyleLbl="node1" presStyleIdx="0" presStyleCnt="1" custLinFactNeighborX="-8586" custLinFactNeighborY="-5184"/>
      <dgm:spPr/>
      <dgm:t>
        <a:bodyPr/>
        <a:lstStyle/>
        <a:p>
          <a:endParaRPr lang="en-US"/>
        </a:p>
      </dgm:t>
    </dgm:pt>
    <dgm:pt modelId="{E3A6F8AC-DCF6-4BF5-ADF0-1AE3407CE40F}" type="pres">
      <dgm:prSet presAssocID="{E5A35A2F-88EF-4F9B-9691-95CDAB19DF34}" presName="rootConnector" presStyleLbl="node1" presStyleIdx="0" presStyleCnt="1"/>
      <dgm:spPr/>
      <dgm:t>
        <a:bodyPr/>
        <a:lstStyle/>
        <a:p>
          <a:endParaRPr lang="en-US"/>
        </a:p>
      </dgm:t>
    </dgm:pt>
    <dgm:pt modelId="{2700EA0E-196C-4228-8642-07102047F3B9}" type="pres">
      <dgm:prSet presAssocID="{E5A35A2F-88EF-4F9B-9691-95CDAB19DF34}" presName="childShape" presStyleCnt="0"/>
      <dgm:spPr/>
    </dgm:pt>
    <dgm:pt modelId="{4EE63EE9-749A-4552-88F6-264FC9A9F10E}" type="pres">
      <dgm:prSet presAssocID="{E2523B37-FD49-43F7-A82E-667CBD339790}" presName="Name13" presStyleLbl="parChTrans1D2" presStyleIdx="0" presStyleCnt="3"/>
      <dgm:spPr/>
      <dgm:t>
        <a:bodyPr/>
        <a:lstStyle/>
        <a:p>
          <a:endParaRPr lang="en-US"/>
        </a:p>
      </dgm:t>
    </dgm:pt>
    <dgm:pt modelId="{C022349A-0D0C-4F29-8095-BDB4C3E296D4}" type="pres">
      <dgm:prSet presAssocID="{1333FA05-42C6-4092-98F0-961177838290}" presName="childText" presStyleLbl="bgAcc1" presStyleIdx="0" presStyleCnt="3">
        <dgm:presLayoutVars>
          <dgm:bulletEnabled val="1"/>
        </dgm:presLayoutVars>
      </dgm:prSet>
      <dgm:spPr/>
      <dgm:t>
        <a:bodyPr/>
        <a:lstStyle/>
        <a:p>
          <a:endParaRPr lang="en-US"/>
        </a:p>
      </dgm:t>
    </dgm:pt>
    <dgm:pt modelId="{39D32948-4992-480B-AA0B-5C9428645A93}" type="pres">
      <dgm:prSet presAssocID="{05CF2877-C607-4B18-9EC6-1F101C44057F}" presName="Name13" presStyleLbl="parChTrans1D2" presStyleIdx="1" presStyleCnt="3"/>
      <dgm:spPr/>
      <dgm:t>
        <a:bodyPr/>
        <a:lstStyle/>
        <a:p>
          <a:endParaRPr lang="en-US"/>
        </a:p>
      </dgm:t>
    </dgm:pt>
    <dgm:pt modelId="{8A1CAE2D-916B-4321-A834-26761B347097}" type="pres">
      <dgm:prSet presAssocID="{38EA5B32-8F1E-4759-844B-62CB766D7EFD}" presName="childText" presStyleLbl="bgAcc1" presStyleIdx="1" presStyleCnt="3">
        <dgm:presLayoutVars>
          <dgm:bulletEnabled val="1"/>
        </dgm:presLayoutVars>
      </dgm:prSet>
      <dgm:spPr/>
      <dgm:t>
        <a:bodyPr/>
        <a:lstStyle/>
        <a:p>
          <a:endParaRPr lang="en-US"/>
        </a:p>
      </dgm:t>
    </dgm:pt>
    <dgm:pt modelId="{78491B7E-4576-4336-BC88-3F0A36B50CA3}" type="pres">
      <dgm:prSet presAssocID="{87B3262A-F8DA-4EEF-B648-E6B793E911DF}" presName="Name13" presStyleLbl="parChTrans1D2" presStyleIdx="2" presStyleCnt="3"/>
      <dgm:spPr/>
      <dgm:t>
        <a:bodyPr/>
        <a:lstStyle/>
        <a:p>
          <a:endParaRPr lang="en-US"/>
        </a:p>
      </dgm:t>
    </dgm:pt>
    <dgm:pt modelId="{150CBCDB-EFCA-48F4-A36E-CA2BDC7010BD}" type="pres">
      <dgm:prSet presAssocID="{A439812B-B47D-403B-B79D-0F15FE6557CE}" presName="childText" presStyleLbl="bgAcc1" presStyleIdx="2" presStyleCnt="3">
        <dgm:presLayoutVars>
          <dgm:bulletEnabled val="1"/>
        </dgm:presLayoutVars>
      </dgm:prSet>
      <dgm:spPr/>
      <dgm:t>
        <a:bodyPr/>
        <a:lstStyle/>
        <a:p>
          <a:endParaRPr lang="en-US"/>
        </a:p>
      </dgm:t>
    </dgm:pt>
  </dgm:ptLst>
  <dgm:cxnLst>
    <dgm:cxn modelId="{C50D88A4-27CF-47F4-B7AF-5B15A8D50010}" type="presOf" srcId="{A439812B-B47D-403B-B79D-0F15FE6557CE}" destId="{150CBCDB-EFCA-48F4-A36E-CA2BDC7010BD}" srcOrd="0" destOrd="0" presId="urn:microsoft.com/office/officeart/2005/8/layout/hierarchy3"/>
    <dgm:cxn modelId="{2FB85F88-3E24-4C7D-AFA4-19200293BF0D}" type="presOf" srcId="{38EA5B32-8F1E-4759-844B-62CB766D7EFD}" destId="{8A1CAE2D-916B-4321-A834-26761B347097}" srcOrd="0" destOrd="0" presId="urn:microsoft.com/office/officeart/2005/8/layout/hierarchy3"/>
    <dgm:cxn modelId="{EAFE64F4-8838-495D-8E07-18605BE4445B}" type="presOf" srcId="{05CF2877-C607-4B18-9EC6-1F101C44057F}" destId="{39D32948-4992-480B-AA0B-5C9428645A93}" srcOrd="0" destOrd="0" presId="urn:microsoft.com/office/officeart/2005/8/layout/hierarchy3"/>
    <dgm:cxn modelId="{4197DE41-95CB-45CE-A063-45742370E010}" srcId="{B582C49E-8B0E-496F-B3D4-721FA6F80883}" destId="{E5A35A2F-88EF-4F9B-9691-95CDAB19DF34}" srcOrd="0" destOrd="0" parTransId="{4587D952-E006-4416-AA40-AF671004FC92}" sibTransId="{B79AEEB3-66EB-4BB7-8263-595364DCABB3}"/>
    <dgm:cxn modelId="{5DE4ED63-AF94-4503-814B-E9E1A61B21B1}" type="presOf" srcId="{E2523B37-FD49-43F7-A82E-667CBD339790}" destId="{4EE63EE9-749A-4552-88F6-264FC9A9F10E}" srcOrd="0" destOrd="0" presId="urn:microsoft.com/office/officeart/2005/8/layout/hierarchy3"/>
    <dgm:cxn modelId="{A1DB2E27-26DE-4AA3-BA0C-5102821574E5}" type="presOf" srcId="{E5A35A2F-88EF-4F9B-9691-95CDAB19DF34}" destId="{89FCA9CA-BD72-443D-A26A-1127481791C3}" srcOrd="0" destOrd="0" presId="urn:microsoft.com/office/officeart/2005/8/layout/hierarchy3"/>
    <dgm:cxn modelId="{794FB683-CE4C-4E87-8C41-E34ADAE46C20}" type="presOf" srcId="{B582C49E-8B0E-496F-B3D4-721FA6F80883}" destId="{006328BC-B4FA-4EE5-95B2-74B56E645BE8}" srcOrd="0" destOrd="0" presId="urn:microsoft.com/office/officeart/2005/8/layout/hierarchy3"/>
    <dgm:cxn modelId="{A13262BD-30C6-4A03-AD5D-1CEE4140CE39}" type="presOf" srcId="{87B3262A-F8DA-4EEF-B648-E6B793E911DF}" destId="{78491B7E-4576-4336-BC88-3F0A36B50CA3}" srcOrd="0" destOrd="0" presId="urn:microsoft.com/office/officeart/2005/8/layout/hierarchy3"/>
    <dgm:cxn modelId="{29FEA6C4-DF4C-4E4F-BC93-9D43A6945CA7}" type="presOf" srcId="{E5A35A2F-88EF-4F9B-9691-95CDAB19DF34}" destId="{E3A6F8AC-DCF6-4BF5-ADF0-1AE3407CE40F}" srcOrd="1" destOrd="0" presId="urn:microsoft.com/office/officeart/2005/8/layout/hierarchy3"/>
    <dgm:cxn modelId="{A42EBEFE-4C3B-48C0-BD3B-0ED50F448DE3}" srcId="{E5A35A2F-88EF-4F9B-9691-95CDAB19DF34}" destId="{1333FA05-42C6-4092-98F0-961177838290}" srcOrd="0" destOrd="0" parTransId="{E2523B37-FD49-43F7-A82E-667CBD339790}" sibTransId="{2F5B8C8A-33D4-4469-A212-AEAF0E8811F6}"/>
    <dgm:cxn modelId="{F73BF9D2-4FC9-4487-AB01-F1628204F379}" type="presOf" srcId="{1333FA05-42C6-4092-98F0-961177838290}" destId="{C022349A-0D0C-4F29-8095-BDB4C3E296D4}" srcOrd="0" destOrd="0" presId="urn:microsoft.com/office/officeart/2005/8/layout/hierarchy3"/>
    <dgm:cxn modelId="{B8FBA56A-072D-4556-B911-B442D00F4AE3}" srcId="{E5A35A2F-88EF-4F9B-9691-95CDAB19DF34}" destId="{A439812B-B47D-403B-B79D-0F15FE6557CE}" srcOrd="2" destOrd="0" parTransId="{87B3262A-F8DA-4EEF-B648-E6B793E911DF}" sibTransId="{0D010F97-2D17-4EE1-A450-BF97CFA07730}"/>
    <dgm:cxn modelId="{4916293D-599C-4251-9FED-53DFDFD77287}" srcId="{E5A35A2F-88EF-4F9B-9691-95CDAB19DF34}" destId="{38EA5B32-8F1E-4759-844B-62CB766D7EFD}" srcOrd="1" destOrd="0" parTransId="{05CF2877-C607-4B18-9EC6-1F101C44057F}" sibTransId="{A24CF405-B556-4499-B0C2-36A8E887281B}"/>
    <dgm:cxn modelId="{0DAC346F-673D-434E-9344-89452243B9E3}" type="presParOf" srcId="{006328BC-B4FA-4EE5-95B2-74B56E645BE8}" destId="{22210AD5-4F16-49F7-82C4-21BD3628181D}" srcOrd="0" destOrd="0" presId="urn:microsoft.com/office/officeart/2005/8/layout/hierarchy3"/>
    <dgm:cxn modelId="{344D8F87-0DFF-41E6-B00D-4AEB1506ACE0}" type="presParOf" srcId="{22210AD5-4F16-49F7-82C4-21BD3628181D}" destId="{86AC9653-57AD-4ABC-A6F3-FE2EE6CF11B0}" srcOrd="0" destOrd="0" presId="urn:microsoft.com/office/officeart/2005/8/layout/hierarchy3"/>
    <dgm:cxn modelId="{45D60BA3-8E60-440E-8B18-060036D1FC3F}" type="presParOf" srcId="{86AC9653-57AD-4ABC-A6F3-FE2EE6CF11B0}" destId="{89FCA9CA-BD72-443D-A26A-1127481791C3}" srcOrd="0" destOrd="0" presId="urn:microsoft.com/office/officeart/2005/8/layout/hierarchy3"/>
    <dgm:cxn modelId="{73355668-3E51-4BFC-9F7C-2D8042B34374}" type="presParOf" srcId="{86AC9653-57AD-4ABC-A6F3-FE2EE6CF11B0}" destId="{E3A6F8AC-DCF6-4BF5-ADF0-1AE3407CE40F}" srcOrd="1" destOrd="0" presId="urn:microsoft.com/office/officeart/2005/8/layout/hierarchy3"/>
    <dgm:cxn modelId="{CFE7660F-23D6-4675-B66F-905A43FAF30F}" type="presParOf" srcId="{22210AD5-4F16-49F7-82C4-21BD3628181D}" destId="{2700EA0E-196C-4228-8642-07102047F3B9}" srcOrd="1" destOrd="0" presId="urn:microsoft.com/office/officeart/2005/8/layout/hierarchy3"/>
    <dgm:cxn modelId="{F640F311-AEAB-4762-A08E-ADE61BF6A798}" type="presParOf" srcId="{2700EA0E-196C-4228-8642-07102047F3B9}" destId="{4EE63EE9-749A-4552-88F6-264FC9A9F10E}" srcOrd="0" destOrd="0" presId="urn:microsoft.com/office/officeart/2005/8/layout/hierarchy3"/>
    <dgm:cxn modelId="{D505DFA7-6A72-461C-A76A-B2B8441673D7}" type="presParOf" srcId="{2700EA0E-196C-4228-8642-07102047F3B9}" destId="{C022349A-0D0C-4F29-8095-BDB4C3E296D4}" srcOrd="1" destOrd="0" presId="urn:microsoft.com/office/officeart/2005/8/layout/hierarchy3"/>
    <dgm:cxn modelId="{AAD14AB6-550E-4EC3-8B8D-061F463A76B0}" type="presParOf" srcId="{2700EA0E-196C-4228-8642-07102047F3B9}" destId="{39D32948-4992-480B-AA0B-5C9428645A93}" srcOrd="2" destOrd="0" presId="urn:microsoft.com/office/officeart/2005/8/layout/hierarchy3"/>
    <dgm:cxn modelId="{22C60250-2D2C-46DD-9044-42AC5097D8A7}" type="presParOf" srcId="{2700EA0E-196C-4228-8642-07102047F3B9}" destId="{8A1CAE2D-916B-4321-A834-26761B347097}" srcOrd="3" destOrd="0" presId="urn:microsoft.com/office/officeart/2005/8/layout/hierarchy3"/>
    <dgm:cxn modelId="{D4D6E1D5-603F-44F4-B397-EA88DAC356CF}" type="presParOf" srcId="{2700EA0E-196C-4228-8642-07102047F3B9}" destId="{78491B7E-4576-4336-BC88-3F0A36B50CA3}" srcOrd="4" destOrd="0" presId="urn:microsoft.com/office/officeart/2005/8/layout/hierarchy3"/>
    <dgm:cxn modelId="{928CBAC2-8F5C-49A9-B25A-80F88CB60175}" type="presParOf" srcId="{2700EA0E-196C-4228-8642-07102047F3B9}" destId="{150CBCDB-EFCA-48F4-A36E-CA2BDC7010BD}" srcOrd="5" destOrd="0" presId="urn:microsoft.com/office/officeart/2005/8/layout/hierarchy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582C49E-8B0E-496F-B3D4-721FA6F80883}"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E5A35A2F-88EF-4F9B-9691-95CDAB19DF34}">
      <dgm:prSet phldrT="[Text]" custT="1"/>
      <dgm:spPr/>
      <dgm:t>
        <a:bodyPr/>
        <a:lstStyle/>
        <a:p>
          <a:r>
            <a:rPr lang="en-US" sz="2800" dirty="0" smtClean="0"/>
            <a:t>Record</a:t>
          </a:r>
          <a:r>
            <a:rPr lang="en-US" sz="4200" dirty="0" smtClean="0"/>
            <a:t> </a:t>
          </a:r>
          <a:r>
            <a:rPr lang="en-US" sz="2800" dirty="0" smtClean="0"/>
            <a:t>Audio</a:t>
          </a:r>
          <a:endParaRPr lang="en-US" sz="2800" dirty="0"/>
        </a:p>
      </dgm:t>
    </dgm:pt>
    <dgm:pt modelId="{4587D952-E006-4416-AA40-AF671004FC92}" type="parTrans" cxnId="{4197DE41-95CB-45CE-A063-45742370E010}">
      <dgm:prSet/>
      <dgm:spPr/>
      <dgm:t>
        <a:bodyPr/>
        <a:lstStyle/>
        <a:p>
          <a:endParaRPr lang="en-US"/>
        </a:p>
      </dgm:t>
    </dgm:pt>
    <dgm:pt modelId="{B79AEEB3-66EB-4BB7-8263-595364DCABB3}" type="sibTrans" cxnId="{4197DE41-95CB-45CE-A063-45742370E010}">
      <dgm:prSet/>
      <dgm:spPr/>
      <dgm:t>
        <a:bodyPr/>
        <a:lstStyle/>
        <a:p>
          <a:endParaRPr lang="en-US"/>
        </a:p>
      </dgm:t>
    </dgm:pt>
    <dgm:pt modelId="{1333FA05-42C6-4092-98F0-961177838290}" type="asst">
      <dgm:prSet phldrT="[Text]" custT="1"/>
      <dgm:spPr/>
      <dgm:t>
        <a:bodyPr/>
        <a:lstStyle/>
        <a:p>
          <a:r>
            <a:rPr lang="en-US" sz="1600" dirty="0" smtClean="0"/>
            <a:t>You may make one recording for archival or educational use</a:t>
          </a:r>
          <a:endParaRPr lang="en-US" sz="1600" dirty="0"/>
        </a:p>
      </dgm:t>
    </dgm:pt>
    <dgm:pt modelId="{E2523B37-FD49-43F7-A82E-667CBD339790}" type="parTrans" cxnId="{A42EBEFE-4C3B-48C0-BD3B-0ED50F448DE3}">
      <dgm:prSet/>
      <dgm:spPr/>
      <dgm:t>
        <a:bodyPr/>
        <a:lstStyle/>
        <a:p>
          <a:endParaRPr lang="en-US"/>
        </a:p>
      </dgm:t>
    </dgm:pt>
    <dgm:pt modelId="{2F5B8C8A-33D4-4469-A212-AEAF0E8811F6}" type="sibTrans" cxnId="{A42EBEFE-4C3B-48C0-BD3B-0ED50F448DE3}">
      <dgm:prSet/>
      <dgm:spPr/>
      <dgm:t>
        <a:bodyPr/>
        <a:lstStyle/>
        <a:p>
          <a:endParaRPr lang="en-US"/>
        </a:p>
      </dgm:t>
    </dgm:pt>
    <dgm:pt modelId="{A439812B-B47D-403B-B79D-0F15FE6557CE}">
      <dgm:prSet phldrT="[Text]" custT="1"/>
      <dgm:spPr/>
      <dgm:t>
        <a:bodyPr/>
        <a:lstStyle/>
        <a:p>
          <a:r>
            <a:rPr lang="en-US" sz="1600" dirty="0" smtClean="0">
              <a:solidFill>
                <a:srgbClr val="FF0000"/>
              </a:solidFill>
            </a:rPr>
            <a:t>Mechanical License required from publisher or Harry Fox </a:t>
          </a:r>
          <a:endParaRPr lang="en-US" sz="1600" dirty="0">
            <a:solidFill>
              <a:srgbClr val="FF0000"/>
            </a:solidFill>
          </a:endParaRPr>
        </a:p>
      </dgm:t>
    </dgm:pt>
    <dgm:pt modelId="{87B3262A-F8DA-4EEF-B648-E6B793E911DF}" type="parTrans" cxnId="{B8FBA56A-072D-4556-B911-B442D00F4AE3}">
      <dgm:prSet/>
      <dgm:spPr/>
      <dgm:t>
        <a:bodyPr/>
        <a:lstStyle/>
        <a:p>
          <a:endParaRPr lang="en-US"/>
        </a:p>
      </dgm:t>
    </dgm:pt>
    <dgm:pt modelId="{0D010F97-2D17-4EE1-A450-BF97CFA07730}" type="sibTrans" cxnId="{B8FBA56A-072D-4556-B911-B442D00F4AE3}">
      <dgm:prSet/>
      <dgm:spPr/>
      <dgm:t>
        <a:bodyPr/>
        <a:lstStyle/>
        <a:p>
          <a:endParaRPr lang="en-US"/>
        </a:p>
      </dgm:t>
    </dgm:pt>
    <dgm:pt modelId="{4641AE0C-F22A-433A-B94D-23690E7EBFC8}" type="asst">
      <dgm:prSet phldrT="[Text]" custT="1"/>
      <dgm:spPr/>
      <dgm:t>
        <a:bodyPr/>
        <a:lstStyle/>
        <a:p>
          <a:r>
            <a:rPr lang="en-US" sz="1600" dirty="0" smtClean="0"/>
            <a:t>Internet distribution of </a:t>
          </a:r>
          <a:r>
            <a:rPr lang="en-US" sz="1600" dirty="0" smtClean="0"/>
            <a:t>audio-only recordings </a:t>
          </a:r>
          <a:r>
            <a:rPr lang="en-US" sz="1600" dirty="0" smtClean="0"/>
            <a:t>needs a Mechanical License</a:t>
          </a:r>
          <a:endParaRPr lang="en-US" sz="1600" dirty="0"/>
        </a:p>
      </dgm:t>
    </dgm:pt>
    <dgm:pt modelId="{A305ADDC-94F4-49D5-85DF-C88617721694}" type="parTrans" cxnId="{25B9B367-4577-4C12-A2E1-0D13B2B6B0D6}">
      <dgm:prSet/>
      <dgm:spPr/>
      <dgm:t>
        <a:bodyPr/>
        <a:lstStyle/>
        <a:p>
          <a:endParaRPr lang="en-US"/>
        </a:p>
      </dgm:t>
    </dgm:pt>
    <dgm:pt modelId="{FB5025F2-B37E-4BF9-9850-EC356C284BBE}" type="sibTrans" cxnId="{25B9B367-4577-4C12-A2E1-0D13B2B6B0D6}">
      <dgm:prSet/>
      <dgm:spPr/>
      <dgm:t>
        <a:bodyPr/>
        <a:lstStyle/>
        <a:p>
          <a:endParaRPr lang="en-US"/>
        </a:p>
      </dgm:t>
    </dgm:pt>
    <dgm:pt modelId="{006328BC-B4FA-4EE5-95B2-74B56E645BE8}" type="pres">
      <dgm:prSet presAssocID="{B582C49E-8B0E-496F-B3D4-721FA6F80883}" presName="diagram" presStyleCnt="0">
        <dgm:presLayoutVars>
          <dgm:chPref val="1"/>
          <dgm:dir/>
          <dgm:animOne val="branch"/>
          <dgm:animLvl val="lvl"/>
          <dgm:resizeHandles/>
        </dgm:presLayoutVars>
      </dgm:prSet>
      <dgm:spPr/>
      <dgm:t>
        <a:bodyPr/>
        <a:lstStyle/>
        <a:p>
          <a:endParaRPr lang="en-US"/>
        </a:p>
      </dgm:t>
    </dgm:pt>
    <dgm:pt modelId="{22210AD5-4F16-49F7-82C4-21BD3628181D}" type="pres">
      <dgm:prSet presAssocID="{E5A35A2F-88EF-4F9B-9691-95CDAB19DF34}" presName="root" presStyleCnt="0"/>
      <dgm:spPr/>
    </dgm:pt>
    <dgm:pt modelId="{86AC9653-57AD-4ABC-A6F3-FE2EE6CF11B0}" type="pres">
      <dgm:prSet presAssocID="{E5A35A2F-88EF-4F9B-9691-95CDAB19DF34}" presName="rootComposite" presStyleCnt="0"/>
      <dgm:spPr/>
    </dgm:pt>
    <dgm:pt modelId="{89FCA9CA-BD72-443D-A26A-1127481791C3}" type="pres">
      <dgm:prSet presAssocID="{E5A35A2F-88EF-4F9B-9691-95CDAB19DF34}" presName="rootText" presStyleLbl="node1" presStyleIdx="0" presStyleCnt="1" custLinFactNeighborX="2941" custLinFactNeighborY="-4657"/>
      <dgm:spPr/>
      <dgm:t>
        <a:bodyPr/>
        <a:lstStyle/>
        <a:p>
          <a:endParaRPr lang="en-US"/>
        </a:p>
      </dgm:t>
    </dgm:pt>
    <dgm:pt modelId="{E3A6F8AC-DCF6-4BF5-ADF0-1AE3407CE40F}" type="pres">
      <dgm:prSet presAssocID="{E5A35A2F-88EF-4F9B-9691-95CDAB19DF34}" presName="rootConnector" presStyleLbl="node1" presStyleIdx="0" presStyleCnt="1"/>
      <dgm:spPr/>
      <dgm:t>
        <a:bodyPr/>
        <a:lstStyle/>
        <a:p>
          <a:endParaRPr lang="en-US"/>
        </a:p>
      </dgm:t>
    </dgm:pt>
    <dgm:pt modelId="{2700EA0E-196C-4228-8642-07102047F3B9}" type="pres">
      <dgm:prSet presAssocID="{E5A35A2F-88EF-4F9B-9691-95CDAB19DF34}" presName="childShape" presStyleCnt="0"/>
      <dgm:spPr/>
    </dgm:pt>
    <dgm:pt modelId="{4EE63EE9-749A-4552-88F6-264FC9A9F10E}" type="pres">
      <dgm:prSet presAssocID="{E2523B37-FD49-43F7-A82E-667CBD339790}" presName="Name13" presStyleLbl="parChTrans1D2" presStyleIdx="0" presStyleCnt="3"/>
      <dgm:spPr/>
      <dgm:t>
        <a:bodyPr/>
        <a:lstStyle/>
        <a:p>
          <a:endParaRPr lang="en-US"/>
        </a:p>
      </dgm:t>
    </dgm:pt>
    <dgm:pt modelId="{C022349A-0D0C-4F29-8095-BDB4C3E296D4}" type="pres">
      <dgm:prSet presAssocID="{1333FA05-42C6-4092-98F0-961177838290}" presName="childText" presStyleLbl="bgAcc1" presStyleIdx="0" presStyleCnt="3">
        <dgm:presLayoutVars>
          <dgm:bulletEnabled val="1"/>
        </dgm:presLayoutVars>
      </dgm:prSet>
      <dgm:spPr/>
      <dgm:t>
        <a:bodyPr/>
        <a:lstStyle/>
        <a:p>
          <a:endParaRPr lang="en-US"/>
        </a:p>
      </dgm:t>
    </dgm:pt>
    <dgm:pt modelId="{5EE4467D-C638-4818-967B-D46DE1878AA5}" type="pres">
      <dgm:prSet presAssocID="{A305ADDC-94F4-49D5-85DF-C88617721694}" presName="Name13" presStyleLbl="parChTrans1D2" presStyleIdx="1" presStyleCnt="3"/>
      <dgm:spPr/>
      <dgm:t>
        <a:bodyPr/>
        <a:lstStyle/>
        <a:p>
          <a:endParaRPr lang="en-US"/>
        </a:p>
      </dgm:t>
    </dgm:pt>
    <dgm:pt modelId="{80A96765-6430-4A43-A938-42CF3D32C8F7}" type="pres">
      <dgm:prSet presAssocID="{4641AE0C-F22A-433A-B94D-23690E7EBFC8}" presName="childText" presStyleLbl="bgAcc1" presStyleIdx="1" presStyleCnt="3">
        <dgm:presLayoutVars>
          <dgm:bulletEnabled val="1"/>
        </dgm:presLayoutVars>
      </dgm:prSet>
      <dgm:spPr/>
      <dgm:t>
        <a:bodyPr/>
        <a:lstStyle/>
        <a:p>
          <a:endParaRPr lang="en-US"/>
        </a:p>
      </dgm:t>
    </dgm:pt>
    <dgm:pt modelId="{78491B7E-4576-4336-BC88-3F0A36B50CA3}" type="pres">
      <dgm:prSet presAssocID="{87B3262A-F8DA-4EEF-B648-E6B793E911DF}" presName="Name13" presStyleLbl="parChTrans1D2" presStyleIdx="2" presStyleCnt="3"/>
      <dgm:spPr/>
      <dgm:t>
        <a:bodyPr/>
        <a:lstStyle/>
        <a:p>
          <a:endParaRPr lang="en-US"/>
        </a:p>
      </dgm:t>
    </dgm:pt>
    <dgm:pt modelId="{150CBCDB-EFCA-48F4-A36E-CA2BDC7010BD}" type="pres">
      <dgm:prSet presAssocID="{A439812B-B47D-403B-B79D-0F15FE6557CE}" presName="childText" presStyleLbl="bgAcc1" presStyleIdx="2" presStyleCnt="3">
        <dgm:presLayoutVars>
          <dgm:bulletEnabled val="1"/>
        </dgm:presLayoutVars>
      </dgm:prSet>
      <dgm:spPr/>
      <dgm:t>
        <a:bodyPr/>
        <a:lstStyle/>
        <a:p>
          <a:endParaRPr lang="en-US"/>
        </a:p>
      </dgm:t>
    </dgm:pt>
  </dgm:ptLst>
  <dgm:cxnLst>
    <dgm:cxn modelId="{CD9BFB3C-151C-43B3-AB38-5E2A04DEBF70}" type="presOf" srcId="{E5A35A2F-88EF-4F9B-9691-95CDAB19DF34}" destId="{89FCA9CA-BD72-443D-A26A-1127481791C3}" srcOrd="0" destOrd="0" presId="urn:microsoft.com/office/officeart/2005/8/layout/hierarchy3"/>
    <dgm:cxn modelId="{EC42C6D9-5B28-4B37-93CF-104F6D0FD434}" type="presOf" srcId="{B582C49E-8B0E-496F-B3D4-721FA6F80883}" destId="{006328BC-B4FA-4EE5-95B2-74B56E645BE8}" srcOrd="0" destOrd="0" presId="urn:microsoft.com/office/officeart/2005/8/layout/hierarchy3"/>
    <dgm:cxn modelId="{54CCAC76-B011-4044-95DF-AFC0760FEC83}" type="presOf" srcId="{1333FA05-42C6-4092-98F0-961177838290}" destId="{C022349A-0D0C-4F29-8095-BDB4C3E296D4}" srcOrd="0" destOrd="0" presId="urn:microsoft.com/office/officeart/2005/8/layout/hierarchy3"/>
    <dgm:cxn modelId="{4197DE41-95CB-45CE-A063-45742370E010}" srcId="{B582C49E-8B0E-496F-B3D4-721FA6F80883}" destId="{E5A35A2F-88EF-4F9B-9691-95CDAB19DF34}" srcOrd="0" destOrd="0" parTransId="{4587D952-E006-4416-AA40-AF671004FC92}" sibTransId="{B79AEEB3-66EB-4BB7-8263-595364DCABB3}"/>
    <dgm:cxn modelId="{A41C30E7-C5C6-4311-8065-3F5B8C7808BD}" type="presOf" srcId="{87B3262A-F8DA-4EEF-B648-E6B793E911DF}" destId="{78491B7E-4576-4336-BC88-3F0A36B50CA3}" srcOrd="0" destOrd="0" presId="urn:microsoft.com/office/officeart/2005/8/layout/hierarchy3"/>
    <dgm:cxn modelId="{2A910DB7-77D9-4161-8F64-988C88F7992F}" type="presOf" srcId="{E5A35A2F-88EF-4F9B-9691-95CDAB19DF34}" destId="{E3A6F8AC-DCF6-4BF5-ADF0-1AE3407CE40F}" srcOrd="1" destOrd="0" presId="urn:microsoft.com/office/officeart/2005/8/layout/hierarchy3"/>
    <dgm:cxn modelId="{25B9B367-4577-4C12-A2E1-0D13B2B6B0D6}" srcId="{E5A35A2F-88EF-4F9B-9691-95CDAB19DF34}" destId="{4641AE0C-F22A-433A-B94D-23690E7EBFC8}" srcOrd="1" destOrd="0" parTransId="{A305ADDC-94F4-49D5-85DF-C88617721694}" sibTransId="{FB5025F2-B37E-4BF9-9850-EC356C284BBE}"/>
    <dgm:cxn modelId="{609EAE2B-E1C8-4EEA-80DE-0E267BF72221}" type="presOf" srcId="{A305ADDC-94F4-49D5-85DF-C88617721694}" destId="{5EE4467D-C638-4818-967B-D46DE1878AA5}" srcOrd="0" destOrd="0" presId="urn:microsoft.com/office/officeart/2005/8/layout/hierarchy3"/>
    <dgm:cxn modelId="{492F1F69-41BD-454F-885D-7FABB2C93D59}" type="presOf" srcId="{E2523B37-FD49-43F7-A82E-667CBD339790}" destId="{4EE63EE9-749A-4552-88F6-264FC9A9F10E}" srcOrd="0" destOrd="0" presId="urn:microsoft.com/office/officeart/2005/8/layout/hierarchy3"/>
    <dgm:cxn modelId="{05074B9A-E8B3-4557-8D06-F0A9DCDD9A64}" type="presOf" srcId="{A439812B-B47D-403B-B79D-0F15FE6557CE}" destId="{150CBCDB-EFCA-48F4-A36E-CA2BDC7010BD}" srcOrd="0" destOrd="0" presId="urn:microsoft.com/office/officeart/2005/8/layout/hierarchy3"/>
    <dgm:cxn modelId="{A42EBEFE-4C3B-48C0-BD3B-0ED50F448DE3}" srcId="{E5A35A2F-88EF-4F9B-9691-95CDAB19DF34}" destId="{1333FA05-42C6-4092-98F0-961177838290}" srcOrd="0" destOrd="0" parTransId="{E2523B37-FD49-43F7-A82E-667CBD339790}" sibTransId="{2F5B8C8A-33D4-4469-A212-AEAF0E8811F6}"/>
    <dgm:cxn modelId="{B8FBA56A-072D-4556-B911-B442D00F4AE3}" srcId="{E5A35A2F-88EF-4F9B-9691-95CDAB19DF34}" destId="{A439812B-B47D-403B-B79D-0F15FE6557CE}" srcOrd="2" destOrd="0" parTransId="{87B3262A-F8DA-4EEF-B648-E6B793E911DF}" sibTransId="{0D010F97-2D17-4EE1-A450-BF97CFA07730}"/>
    <dgm:cxn modelId="{4F14F761-E033-41C3-BEF2-9978D7BFDB04}" type="presOf" srcId="{4641AE0C-F22A-433A-B94D-23690E7EBFC8}" destId="{80A96765-6430-4A43-A938-42CF3D32C8F7}" srcOrd="0" destOrd="0" presId="urn:microsoft.com/office/officeart/2005/8/layout/hierarchy3"/>
    <dgm:cxn modelId="{39F57756-44D0-4830-B826-F6A07F6CB104}" type="presParOf" srcId="{006328BC-B4FA-4EE5-95B2-74B56E645BE8}" destId="{22210AD5-4F16-49F7-82C4-21BD3628181D}" srcOrd="0" destOrd="0" presId="urn:microsoft.com/office/officeart/2005/8/layout/hierarchy3"/>
    <dgm:cxn modelId="{6FFA52C2-4590-42F1-A0FF-EE03684186FD}" type="presParOf" srcId="{22210AD5-4F16-49F7-82C4-21BD3628181D}" destId="{86AC9653-57AD-4ABC-A6F3-FE2EE6CF11B0}" srcOrd="0" destOrd="0" presId="urn:microsoft.com/office/officeart/2005/8/layout/hierarchy3"/>
    <dgm:cxn modelId="{B00F848A-237F-4B6E-AC42-6C03F8249C2A}" type="presParOf" srcId="{86AC9653-57AD-4ABC-A6F3-FE2EE6CF11B0}" destId="{89FCA9CA-BD72-443D-A26A-1127481791C3}" srcOrd="0" destOrd="0" presId="urn:microsoft.com/office/officeart/2005/8/layout/hierarchy3"/>
    <dgm:cxn modelId="{B2C6DAAD-35E1-46CA-B024-AE2FFB13681B}" type="presParOf" srcId="{86AC9653-57AD-4ABC-A6F3-FE2EE6CF11B0}" destId="{E3A6F8AC-DCF6-4BF5-ADF0-1AE3407CE40F}" srcOrd="1" destOrd="0" presId="urn:microsoft.com/office/officeart/2005/8/layout/hierarchy3"/>
    <dgm:cxn modelId="{D34150A1-6A53-4C78-952C-00F97DF2723D}" type="presParOf" srcId="{22210AD5-4F16-49F7-82C4-21BD3628181D}" destId="{2700EA0E-196C-4228-8642-07102047F3B9}" srcOrd="1" destOrd="0" presId="urn:microsoft.com/office/officeart/2005/8/layout/hierarchy3"/>
    <dgm:cxn modelId="{584EDC03-5D74-4C3B-BBA5-3EFA21197157}" type="presParOf" srcId="{2700EA0E-196C-4228-8642-07102047F3B9}" destId="{4EE63EE9-749A-4552-88F6-264FC9A9F10E}" srcOrd="0" destOrd="0" presId="urn:microsoft.com/office/officeart/2005/8/layout/hierarchy3"/>
    <dgm:cxn modelId="{E7A50953-6345-4E11-88D9-7EC84DED221E}" type="presParOf" srcId="{2700EA0E-196C-4228-8642-07102047F3B9}" destId="{C022349A-0D0C-4F29-8095-BDB4C3E296D4}" srcOrd="1" destOrd="0" presId="urn:microsoft.com/office/officeart/2005/8/layout/hierarchy3"/>
    <dgm:cxn modelId="{5ECDE6B0-AE40-4713-A5AE-5FC38079FAE2}" type="presParOf" srcId="{2700EA0E-196C-4228-8642-07102047F3B9}" destId="{5EE4467D-C638-4818-967B-D46DE1878AA5}" srcOrd="2" destOrd="0" presId="urn:microsoft.com/office/officeart/2005/8/layout/hierarchy3"/>
    <dgm:cxn modelId="{F2EA14CB-8D92-4819-81E7-6FB78011BB61}" type="presParOf" srcId="{2700EA0E-196C-4228-8642-07102047F3B9}" destId="{80A96765-6430-4A43-A938-42CF3D32C8F7}" srcOrd="3" destOrd="0" presId="urn:microsoft.com/office/officeart/2005/8/layout/hierarchy3"/>
    <dgm:cxn modelId="{152EA92F-F22F-423B-9235-4C235C7E1492}" type="presParOf" srcId="{2700EA0E-196C-4228-8642-07102047F3B9}" destId="{78491B7E-4576-4336-BC88-3F0A36B50CA3}" srcOrd="4" destOrd="0" presId="urn:microsoft.com/office/officeart/2005/8/layout/hierarchy3"/>
    <dgm:cxn modelId="{D0A191E6-847A-4888-BE4D-6F5CCC9DE32E}" type="presParOf" srcId="{2700EA0E-196C-4228-8642-07102047F3B9}" destId="{150CBCDB-EFCA-48F4-A36E-CA2BDC7010BD}" srcOrd="5" destOrd="0" presId="urn:microsoft.com/office/officeart/2005/8/layout/hierarchy3"/>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582C49E-8B0E-496F-B3D4-721FA6F80883}"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E5A35A2F-88EF-4F9B-9691-95CDAB19DF34}">
      <dgm:prSet phldrT="[Text]" custT="1"/>
      <dgm:spPr/>
      <dgm:t>
        <a:bodyPr/>
        <a:lstStyle/>
        <a:p>
          <a:r>
            <a:rPr lang="en-US" sz="2900" dirty="0" smtClean="0"/>
            <a:t>Perform Dramatic </a:t>
          </a:r>
          <a:r>
            <a:rPr lang="en-US" sz="2800" dirty="0" smtClean="0"/>
            <a:t>Works</a:t>
          </a:r>
          <a:endParaRPr lang="en-US" sz="2800" dirty="0"/>
        </a:p>
      </dgm:t>
    </dgm:pt>
    <dgm:pt modelId="{4587D952-E006-4416-AA40-AF671004FC92}" type="parTrans" cxnId="{4197DE41-95CB-45CE-A063-45742370E010}">
      <dgm:prSet/>
      <dgm:spPr/>
      <dgm:t>
        <a:bodyPr/>
        <a:lstStyle/>
        <a:p>
          <a:endParaRPr lang="en-US"/>
        </a:p>
      </dgm:t>
    </dgm:pt>
    <dgm:pt modelId="{B79AEEB3-66EB-4BB7-8263-595364DCABB3}" type="sibTrans" cxnId="{4197DE41-95CB-45CE-A063-45742370E010}">
      <dgm:prSet/>
      <dgm:spPr/>
      <dgm:t>
        <a:bodyPr/>
        <a:lstStyle/>
        <a:p>
          <a:endParaRPr lang="en-US"/>
        </a:p>
      </dgm:t>
    </dgm:pt>
    <dgm:pt modelId="{1333FA05-42C6-4092-98F0-961177838290}" type="asst">
      <dgm:prSet phldrT="[Text]" custT="1"/>
      <dgm:spPr/>
      <dgm:t>
        <a:bodyPr/>
        <a:lstStyle/>
        <a:p>
          <a:r>
            <a:rPr lang="en-US" sz="1600" dirty="0" smtClean="0"/>
            <a:t>Includes musicals, opera, ballet, musical reviews, etc.</a:t>
          </a:r>
          <a:endParaRPr lang="en-US" sz="1600" dirty="0"/>
        </a:p>
      </dgm:t>
    </dgm:pt>
    <dgm:pt modelId="{E2523B37-FD49-43F7-A82E-667CBD339790}" type="parTrans" cxnId="{A42EBEFE-4C3B-48C0-BD3B-0ED50F448DE3}">
      <dgm:prSet/>
      <dgm:spPr/>
      <dgm:t>
        <a:bodyPr/>
        <a:lstStyle/>
        <a:p>
          <a:endParaRPr lang="en-US"/>
        </a:p>
      </dgm:t>
    </dgm:pt>
    <dgm:pt modelId="{2F5B8C8A-33D4-4469-A212-AEAF0E8811F6}" type="sibTrans" cxnId="{A42EBEFE-4C3B-48C0-BD3B-0ED50F448DE3}">
      <dgm:prSet/>
      <dgm:spPr/>
      <dgm:t>
        <a:bodyPr/>
        <a:lstStyle/>
        <a:p>
          <a:endParaRPr lang="en-US"/>
        </a:p>
      </dgm:t>
    </dgm:pt>
    <dgm:pt modelId="{A439812B-B47D-403B-B79D-0F15FE6557CE}">
      <dgm:prSet phldrT="[Text]" custT="1"/>
      <dgm:spPr/>
      <dgm:t>
        <a:bodyPr/>
        <a:lstStyle/>
        <a:p>
          <a:r>
            <a:rPr lang="en-US" sz="1600" dirty="0" smtClean="0">
              <a:solidFill>
                <a:srgbClr val="FF0000"/>
              </a:solidFill>
            </a:rPr>
            <a:t>Direct License required from the </a:t>
          </a:r>
          <a:r>
            <a:rPr lang="en-US" sz="1600" dirty="0" smtClean="0">
              <a:solidFill>
                <a:srgbClr val="FF0000"/>
              </a:solidFill>
            </a:rPr>
            <a:t>publisher </a:t>
          </a:r>
          <a:endParaRPr lang="en-US" sz="1600" dirty="0">
            <a:solidFill>
              <a:srgbClr val="FF0000"/>
            </a:solidFill>
          </a:endParaRPr>
        </a:p>
      </dgm:t>
    </dgm:pt>
    <dgm:pt modelId="{87B3262A-F8DA-4EEF-B648-E6B793E911DF}" type="parTrans" cxnId="{B8FBA56A-072D-4556-B911-B442D00F4AE3}">
      <dgm:prSet/>
      <dgm:spPr/>
      <dgm:t>
        <a:bodyPr/>
        <a:lstStyle/>
        <a:p>
          <a:endParaRPr lang="en-US"/>
        </a:p>
      </dgm:t>
    </dgm:pt>
    <dgm:pt modelId="{0D010F97-2D17-4EE1-A450-BF97CFA07730}" type="sibTrans" cxnId="{B8FBA56A-072D-4556-B911-B442D00F4AE3}">
      <dgm:prSet/>
      <dgm:spPr/>
      <dgm:t>
        <a:bodyPr/>
        <a:lstStyle/>
        <a:p>
          <a:endParaRPr lang="en-US"/>
        </a:p>
      </dgm:t>
    </dgm:pt>
    <dgm:pt modelId="{006328BC-B4FA-4EE5-95B2-74B56E645BE8}" type="pres">
      <dgm:prSet presAssocID="{B582C49E-8B0E-496F-B3D4-721FA6F80883}" presName="diagram" presStyleCnt="0">
        <dgm:presLayoutVars>
          <dgm:chPref val="1"/>
          <dgm:dir/>
          <dgm:animOne val="branch"/>
          <dgm:animLvl val="lvl"/>
          <dgm:resizeHandles/>
        </dgm:presLayoutVars>
      </dgm:prSet>
      <dgm:spPr/>
      <dgm:t>
        <a:bodyPr/>
        <a:lstStyle/>
        <a:p>
          <a:endParaRPr lang="en-US"/>
        </a:p>
      </dgm:t>
    </dgm:pt>
    <dgm:pt modelId="{22210AD5-4F16-49F7-82C4-21BD3628181D}" type="pres">
      <dgm:prSet presAssocID="{E5A35A2F-88EF-4F9B-9691-95CDAB19DF34}" presName="root" presStyleCnt="0"/>
      <dgm:spPr/>
    </dgm:pt>
    <dgm:pt modelId="{86AC9653-57AD-4ABC-A6F3-FE2EE6CF11B0}" type="pres">
      <dgm:prSet presAssocID="{E5A35A2F-88EF-4F9B-9691-95CDAB19DF34}" presName="rootComposite" presStyleCnt="0"/>
      <dgm:spPr/>
    </dgm:pt>
    <dgm:pt modelId="{89FCA9CA-BD72-443D-A26A-1127481791C3}" type="pres">
      <dgm:prSet presAssocID="{E5A35A2F-88EF-4F9B-9691-95CDAB19DF34}" presName="rootText" presStyleLbl="node1" presStyleIdx="0" presStyleCnt="1" custLinFactNeighborX="2941" custLinFactNeighborY="-4657"/>
      <dgm:spPr/>
      <dgm:t>
        <a:bodyPr/>
        <a:lstStyle/>
        <a:p>
          <a:endParaRPr lang="en-US"/>
        </a:p>
      </dgm:t>
    </dgm:pt>
    <dgm:pt modelId="{E3A6F8AC-DCF6-4BF5-ADF0-1AE3407CE40F}" type="pres">
      <dgm:prSet presAssocID="{E5A35A2F-88EF-4F9B-9691-95CDAB19DF34}" presName="rootConnector" presStyleLbl="node1" presStyleIdx="0" presStyleCnt="1"/>
      <dgm:spPr/>
      <dgm:t>
        <a:bodyPr/>
        <a:lstStyle/>
        <a:p>
          <a:endParaRPr lang="en-US"/>
        </a:p>
      </dgm:t>
    </dgm:pt>
    <dgm:pt modelId="{2700EA0E-196C-4228-8642-07102047F3B9}" type="pres">
      <dgm:prSet presAssocID="{E5A35A2F-88EF-4F9B-9691-95CDAB19DF34}" presName="childShape" presStyleCnt="0"/>
      <dgm:spPr/>
    </dgm:pt>
    <dgm:pt modelId="{4EE63EE9-749A-4552-88F6-264FC9A9F10E}" type="pres">
      <dgm:prSet presAssocID="{E2523B37-FD49-43F7-A82E-667CBD339790}" presName="Name13" presStyleLbl="parChTrans1D2" presStyleIdx="0" presStyleCnt="2"/>
      <dgm:spPr/>
      <dgm:t>
        <a:bodyPr/>
        <a:lstStyle/>
        <a:p>
          <a:endParaRPr lang="en-US"/>
        </a:p>
      </dgm:t>
    </dgm:pt>
    <dgm:pt modelId="{C022349A-0D0C-4F29-8095-BDB4C3E296D4}" type="pres">
      <dgm:prSet presAssocID="{1333FA05-42C6-4092-98F0-961177838290}" presName="childText" presStyleLbl="bgAcc1" presStyleIdx="0" presStyleCnt="2">
        <dgm:presLayoutVars>
          <dgm:bulletEnabled val="1"/>
        </dgm:presLayoutVars>
      </dgm:prSet>
      <dgm:spPr/>
      <dgm:t>
        <a:bodyPr/>
        <a:lstStyle/>
        <a:p>
          <a:endParaRPr lang="en-US"/>
        </a:p>
      </dgm:t>
    </dgm:pt>
    <dgm:pt modelId="{78491B7E-4576-4336-BC88-3F0A36B50CA3}" type="pres">
      <dgm:prSet presAssocID="{87B3262A-F8DA-4EEF-B648-E6B793E911DF}" presName="Name13" presStyleLbl="parChTrans1D2" presStyleIdx="1" presStyleCnt="2"/>
      <dgm:spPr/>
      <dgm:t>
        <a:bodyPr/>
        <a:lstStyle/>
        <a:p>
          <a:endParaRPr lang="en-US"/>
        </a:p>
      </dgm:t>
    </dgm:pt>
    <dgm:pt modelId="{150CBCDB-EFCA-48F4-A36E-CA2BDC7010BD}" type="pres">
      <dgm:prSet presAssocID="{A439812B-B47D-403B-B79D-0F15FE6557CE}" presName="childText" presStyleLbl="bgAcc1" presStyleIdx="1" presStyleCnt="2">
        <dgm:presLayoutVars>
          <dgm:bulletEnabled val="1"/>
        </dgm:presLayoutVars>
      </dgm:prSet>
      <dgm:spPr/>
      <dgm:t>
        <a:bodyPr/>
        <a:lstStyle/>
        <a:p>
          <a:endParaRPr lang="en-US"/>
        </a:p>
      </dgm:t>
    </dgm:pt>
  </dgm:ptLst>
  <dgm:cxnLst>
    <dgm:cxn modelId="{72B36769-FF1B-4111-8F8A-41731A0BBD4B}" type="presOf" srcId="{E2523B37-FD49-43F7-A82E-667CBD339790}" destId="{4EE63EE9-749A-4552-88F6-264FC9A9F10E}" srcOrd="0" destOrd="0" presId="urn:microsoft.com/office/officeart/2005/8/layout/hierarchy3"/>
    <dgm:cxn modelId="{E45C90D1-DE4D-4AE3-A3E0-118DC1D2273D}" type="presOf" srcId="{A439812B-B47D-403B-B79D-0F15FE6557CE}" destId="{150CBCDB-EFCA-48F4-A36E-CA2BDC7010BD}" srcOrd="0" destOrd="0" presId="urn:microsoft.com/office/officeart/2005/8/layout/hierarchy3"/>
    <dgm:cxn modelId="{EA359B9D-6DE4-4D9F-9C10-0E7E0E407FC1}" type="presOf" srcId="{B582C49E-8B0E-496F-B3D4-721FA6F80883}" destId="{006328BC-B4FA-4EE5-95B2-74B56E645BE8}" srcOrd="0" destOrd="0" presId="urn:microsoft.com/office/officeart/2005/8/layout/hierarchy3"/>
    <dgm:cxn modelId="{A42EBEFE-4C3B-48C0-BD3B-0ED50F448DE3}" srcId="{E5A35A2F-88EF-4F9B-9691-95CDAB19DF34}" destId="{1333FA05-42C6-4092-98F0-961177838290}" srcOrd="0" destOrd="0" parTransId="{E2523B37-FD49-43F7-A82E-667CBD339790}" sibTransId="{2F5B8C8A-33D4-4469-A212-AEAF0E8811F6}"/>
    <dgm:cxn modelId="{C689187C-C808-4970-B988-5D0620E12B04}" type="presOf" srcId="{E5A35A2F-88EF-4F9B-9691-95CDAB19DF34}" destId="{89FCA9CA-BD72-443D-A26A-1127481791C3}" srcOrd="0" destOrd="0" presId="urn:microsoft.com/office/officeart/2005/8/layout/hierarchy3"/>
    <dgm:cxn modelId="{4197DE41-95CB-45CE-A063-45742370E010}" srcId="{B582C49E-8B0E-496F-B3D4-721FA6F80883}" destId="{E5A35A2F-88EF-4F9B-9691-95CDAB19DF34}" srcOrd="0" destOrd="0" parTransId="{4587D952-E006-4416-AA40-AF671004FC92}" sibTransId="{B79AEEB3-66EB-4BB7-8263-595364DCABB3}"/>
    <dgm:cxn modelId="{7DF34BD2-FCE3-4D07-B516-799DA49CCD62}" type="presOf" srcId="{87B3262A-F8DA-4EEF-B648-E6B793E911DF}" destId="{78491B7E-4576-4336-BC88-3F0A36B50CA3}" srcOrd="0" destOrd="0" presId="urn:microsoft.com/office/officeart/2005/8/layout/hierarchy3"/>
    <dgm:cxn modelId="{315171C1-A8DD-43AA-B444-A1FB8331FC2C}" type="presOf" srcId="{1333FA05-42C6-4092-98F0-961177838290}" destId="{C022349A-0D0C-4F29-8095-BDB4C3E296D4}" srcOrd="0" destOrd="0" presId="urn:microsoft.com/office/officeart/2005/8/layout/hierarchy3"/>
    <dgm:cxn modelId="{B8FBA56A-072D-4556-B911-B442D00F4AE3}" srcId="{E5A35A2F-88EF-4F9B-9691-95CDAB19DF34}" destId="{A439812B-B47D-403B-B79D-0F15FE6557CE}" srcOrd="1" destOrd="0" parTransId="{87B3262A-F8DA-4EEF-B648-E6B793E911DF}" sibTransId="{0D010F97-2D17-4EE1-A450-BF97CFA07730}"/>
    <dgm:cxn modelId="{5BB2040A-9FC8-4CC5-9A26-88FC41170BA7}" type="presOf" srcId="{E5A35A2F-88EF-4F9B-9691-95CDAB19DF34}" destId="{E3A6F8AC-DCF6-4BF5-ADF0-1AE3407CE40F}" srcOrd="1" destOrd="0" presId="urn:microsoft.com/office/officeart/2005/8/layout/hierarchy3"/>
    <dgm:cxn modelId="{3C2CE558-530C-46C2-8A54-ABE503AD7C1F}" type="presParOf" srcId="{006328BC-B4FA-4EE5-95B2-74B56E645BE8}" destId="{22210AD5-4F16-49F7-82C4-21BD3628181D}" srcOrd="0" destOrd="0" presId="urn:microsoft.com/office/officeart/2005/8/layout/hierarchy3"/>
    <dgm:cxn modelId="{BDDD45CC-2EAA-446E-86EA-55D765F8DFFE}" type="presParOf" srcId="{22210AD5-4F16-49F7-82C4-21BD3628181D}" destId="{86AC9653-57AD-4ABC-A6F3-FE2EE6CF11B0}" srcOrd="0" destOrd="0" presId="urn:microsoft.com/office/officeart/2005/8/layout/hierarchy3"/>
    <dgm:cxn modelId="{ADE27A4A-171F-45B7-97C8-1DF28C20671B}" type="presParOf" srcId="{86AC9653-57AD-4ABC-A6F3-FE2EE6CF11B0}" destId="{89FCA9CA-BD72-443D-A26A-1127481791C3}" srcOrd="0" destOrd="0" presId="urn:microsoft.com/office/officeart/2005/8/layout/hierarchy3"/>
    <dgm:cxn modelId="{C6466A0B-DC2F-44C1-8597-DA3FF5B9D3F6}" type="presParOf" srcId="{86AC9653-57AD-4ABC-A6F3-FE2EE6CF11B0}" destId="{E3A6F8AC-DCF6-4BF5-ADF0-1AE3407CE40F}" srcOrd="1" destOrd="0" presId="urn:microsoft.com/office/officeart/2005/8/layout/hierarchy3"/>
    <dgm:cxn modelId="{92CBD9A5-975C-41C1-9D9A-7952D3F34574}" type="presParOf" srcId="{22210AD5-4F16-49F7-82C4-21BD3628181D}" destId="{2700EA0E-196C-4228-8642-07102047F3B9}" srcOrd="1" destOrd="0" presId="urn:microsoft.com/office/officeart/2005/8/layout/hierarchy3"/>
    <dgm:cxn modelId="{7A45057B-54DC-4325-A86E-A1D6A9B02605}" type="presParOf" srcId="{2700EA0E-196C-4228-8642-07102047F3B9}" destId="{4EE63EE9-749A-4552-88F6-264FC9A9F10E}" srcOrd="0" destOrd="0" presId="urn:microsoft.com/office/officeart/2005/8/layout/hierarchy3"/>
    <dgm:cxn modelId="{38CEC57C-2EB2-4B5E-84BE-F8D47118D0BB}" type="presParOf" srcId="{2700EA0E-196C-4228-8642-07102047F3B9}" destId="{C022349A-0D0C-4F29-8095-BDB4C3E296D4}" srcOrd="1" destOrd="0" presId="urn:microsoft.com/office/officeart/2005/8/layout/hierarchy3"/>
    <dgm:cxn modelId="{B2D1525D-CCA3-48D4-B039-CE080EBEBE4A}" type="presParOf" srcId="{2700EA0E-196C-4228-8642-07102047F3B9}" destId="{78491B7E-4576-4336-BC88-3F0A36B50CA3}" srcOrd="2" destOrd="0" presId="urn:microsoft.com/office/officeart/2005/8/layout/hierarchy3"/>
    <dgm:cxn modelId="{5102A369-21E3-40F0-B44D-D0AA1C81F3A4}" type="presParOf" srcId="{2700EA0E-196C-4228-8642-07102047F3B9}" destId="{150CBCDB-EFCA-48F4-A36E-CA2BDC7010BD}" srcOrd="3" destOrd="0" presId="urn:microsoft.com/office/officeart/2005/8/layout/hierarchy3"/>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582C49E-8B0E-496F-B3D4-721FA6F80883}"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E5A35A2F-88EF-4F9B-9691-95CDAB19DF34}">
      <dgm:prSet phldrT="[Text]" custT="1"/>
      <dgm:spPr/>
      <dgm:t>
        <a:bodyPr/>
        <a:lstStyle/>
        <a:p>
          <a:endParaRPr lang="en-US" sz="2800" dirty="0" smtClean="0"/>
        </a:p>
        <a:p>
          <a:r>
            <a:rPr lang="en-US" sz="2800" dirty="0" smtClean="0"/>
            <a:t>Perform</a:t>
          </a:r>
        </a:p>
        <a:p>
          <a:endParaRPr lang="en-US" sz="3500" dirty="0"/>
        </a:p>
      </dgm:t>
    </dgm:pt>
    <dgm:pt modelId="{4587D952-E006-4416-AA40-AF671004FC92}" type="parTrans" cxnId="{4197DE41-95CB-45CE-A063-45742370E010}">
      <dgm:prSet/>
      <dgm:spPr/>
      <dgm:t>
        <a:bodyPr/>
        <a:lstStyle/>
        <a:p>
          <a:endParaRPr lang="en-US"/>
        </a:p>
      </dgm:t>
    </dgm:pt>
    <dgm:pt modelId="{B79AEEB3-66EB-4BB7-8263-595364DCABB3}" type="sibTrans" cxnId="{4197DE41-95CB-45CE-A063-45742370E010}">
      <dgm:prSet/>
      <dgm:spPr/>
      <dgm:t>
        <a:bodyPr/>
        <a:lstStyle/>
        <a:p>
          <a:endParaRPr lang="en-US"/>
        </a:p>
      </dgm:t>
    </dgm:pt>
    <dgm:pt modelId="{1333FA05-42C6-4092-98F0-961177838290}" type="asst">
      <dgm:prSet phldrT="[Text]" custT="1"/>
      <dgm:spPr/>
      <dgm:t>
        <a:bodyPr/>
        <a:lstStyle/>
        <a:p>
          <a:r>
            <a:rPr lang="en-US" sz="1600" dirty="0" smtClean="0"/>
            <a:t>Most performances in an educational setting constitute Fair Use</a:t>
          </a:r>
          <a:endParaRPr lang="en-US" sz="1600" dirty="0"/>
        </a:p>
      </dgm:t>
    </dgm:pt>
    <dgm:pt modelId="{E2523B37-FD49-43F7-A82E-667CBD339790}" type="parTrans" cxnId="{A42EBEFE-4C3B-48C0-BD3B-0ED50F448DE3}">
      <dgm:prSet/>
      <dgm:spPr/>
      <dgm:t>
        <a:bodyPr/>
        <a:lstStyle/>
        <a:p>
          <a:endParaRPr lang="en-US"/>
        </a:p>
      </dgm:t>
    </dgm:pt>
    <dgm:pt modelId="{2F5B8C8A-33D4-4469-A212-AEAF0E8811F6}" type="sibTrans" cxnId="{A42EBEFE-4C3B-48C0-BD3B-0ED50F448DE3}">
      <dgm:prSet/>
      <dgm:spPr/>
      <dgm:t>
        <a:bodyPr/>
        <a:lstStyle/>
        <a:p>
          <a:endParaRPr lang="en-US"/>
        </a:p>
      </dgm:t>
    </dgm:pt>
    <dgm:pt modelId="{38EA5B32-8F1E-4759-844B-62CB766D7EFD}">
      <dgm:prSet phldrT="[Text]" custT="1"/>
      <dgm:spPr/>
      <dgm:t>
        <a:bodyPr/>
        <a:lstStyle/>
        <a:p>
          <a:r>
            <a:rPr lang="en-US" sz="1600" dirty="0" smtClean="0"/>
            <a:t>Outside of an educational setting a performance license is required.</a:t>
          </a:r>
        </a:p>
      </dgm:t>
    </dgm:pt>
    <dgm:pt modelId="{05CF2877-C607-4B18-9EC6-1F101C44057F}" type="parTrans" cxnId="{4916293D-599C-4251-9FED-53DFDFD77287}">
      <dgm:prSet/>
      <dgm:spPr/>
      <dgm:t>
        <a:bodyPr/>
        <a:lstStyle/>
        <a:p>
          <a:endParaRPr lang="en-US"/>
        </a:p>
      </dgm:t>
    </dgm:pt>
    <dgm:pt modelId="{A24CF405-B556-4499-B0C2-36A8E887281B}" type="sibTrans" cxnId="{4916293D-599C-4251-9FED-53DFDFD77287}">
      <dgm:prSet/>
      <dgm:spPr/>
      <dgm:t>
        <a:bodyPr/>
        <a:lstStyle/>
        <a:p>
          <a:endParaRPr lang="en-US"/>
        </a:p>
      </dgm:t>
    </dgm:pt>
    <dgm:pt modelId="{A439812B-B47D-403B-B79D-0F15FE6557CE}">
      <dgm:prSet phldrT="[Text]" custT="1"/>
      <dgm:spPr/>
      <dgm:t>
        <a:bodyPr/>
        <a:lstStyle/>
        <a:p>
          <a:r>
            <a:rPr lang="en-US" sz="1600" dirty="0" smtClean="0">
              <a:solidFill>
                <a:srgbClr val="FF0000"/>
              </a:solidFill>
            </a:rPr>
            <a:t>Performance License required from Performing Rights Org (BMI, ASCAP, SESAC)</a:t>
          </a:r>
          <a:endParaRPr lang="en-US" sz="1600" dirty="0">
            <a:solidFill>
              <a:srgbClr val="FF0000"/>
            </a:solidFill>
          </a:endParaRPr>
        </a:p>
      </dgm:t>
    </dgm:pt>
    <dgm:pt modelId="{87B3262A-F8DA-4EEF-B648-E6B793E911DF}" type="parTrans" cxnId="{B8FBA56A-072D-4556-B911-B442D00F4AE3}">
      <dgm:prSet/>
      <dgm:spPr/>
      <dgm:t>
        <a:bodyPr/>
        <a:lstStyle/>
        <a:p>
          <a:endParaRPr lang="en-US"/>
        </a:p>
      </dgm:t>
    </dgm:pt>
    <dgm:pt modelId="{0D010F97-2D17-4EE1-A450-BF97CFA07730}" type="sibTrans" cxnId="{B8FBA56A-072D-4556-B911-B442D00F4AE3}">
      <dgm:prSet/>
      <dgm:spPr/>
      <dgm:t>
        <a:bodyPr/>
        <a:lstStyle/>
        <a:p>
          <a:endParaRPr lang="en-US"/>
        </a:p>
      </dgm:t>
    </dgm:pt>
    <dgm:pt modelId="{1D0172A7-20E7-44D3-BAD0-2995B96A5C07}">
      <dgm:prSet phldrT="[Text]" custT="1"/>
      <dgm:spPr/>
      <dgm:t>
        <a:bodyPr/>
        <a:lstStyle/>
        <a:p>
          <a:r>
            <a:rPr lang="en-US" sz="1600" dirty="0" smtClean="0"/>
            <a:t>Venues such as malls, stadiums, etc. may have blanket licenses</a:t>
          </a:r>
        </a:p>
      </dgm:t>
    </dgm:pt>
    <dgm:pt modelId="{652CB8E6-477F-4A53-A297-4BCC137D76FC}" type="parTrans" cxnId="{484BFD1F-0290-4FA9-9BE8-AE3CDA8C3FD0}">
      <dgm:prSet/>
      <dgm:spPr/>
      <dgm:t>
        <a:bodyPr/>
        <a:lstStyle/>
        <a:p>
          <a:endParaRPr lang="en-US"/>
        </a:p>
      </dgm:t>
    </dgm:pt>
    <dgm:pt modelId="{BE26E17F-E1E4-4971-B9D2-0457D3D0A31C}" type="sibTrans" cxnId="{484BFD1F-0290-4FA9-9BE8-AE3CDA8C3FD0}">
      <dgm:prSet/>
      <dgm:spPr/>
      <dgm:t>
        <a:bodyPr/>
        <a:lstStyle/>
        <a:p>
          <a:endParaRPr lang="en-US"/>
        </a:p>
      </dgm:t>
    </dgm:pt>
    <dgm:pt modelId="{9A341D89-C91E-4B38-B9EA-377A5120C528}">
      <dgm:prSet phldrT="[Text]" custT="1"/>
      <dgm:spPr/>
      <dgm:t>
        <a:bodyPr/>
        <a:lstStyle/>
        <a:p>
          <a:r>
            <a:rPr lang="en-US" sz="1600" dirty="0" smtClean="0"/>
            <a:t>Performers verify licensing is in place with the venue or acquire the license</a:t>
          </a:r>
        </a:p>
      </dgm:t>
    </dgm:pt>
    <dgm:pt modelId="{EE520A5D-978E-40BC-BF27-8755C23467C1}" type="parTrans" cxnId="{77006CAF-2FDD-4A33-A135-2AB517B8A6EC}">
      <dgm:prSet/>
      <dgm:spPr/>
      <dgm:t>
        <a:bodyPr/>
        <a:lstStyle/>
        <a:p>
          <a:endParaRPr lang="en-US"/>
        </a:p>
      </dgm:t>
    </dgm:pt>
    <dgm:pt modelId="{916FC212-E588-4C10-8A17-D250381EA03B}" type="sibTrans" cxnId="{77006CAF-2FDD-4A33-A135-2AB517B8A6EC}">
      <dgm:prSet/>
      <dgm:spPr/>
      <dgm:t>
        <a:bodyPr/>
        <a:lstStyle/>
        <a:p>
          <a:endParaRPr lang="en-US"/>
        </a:p>
      </dgm:t>
    </dgm:pt>
    <dgm:pt modelId="{006328BC-B4FA-4EE5-95B2-74B56E645BE8}" type="pres">
      <dgm:prSet presAssocID="{B582C49E-8B0E-496F-B3D4-721FA6F80883}" presName="diagram" presStyleCnt="0">
        <dgm:presLayoutVars>
          <dgm:chPref val="1"/>
          <dgm:dir/>
          <dgm:animOne val="branch"/>
          <dgm:animLvl val="lvl"/>
          <dgm:resizeHandles/>
        </dgm:presLayoutVars>
      </dgm:prSet>
      <dgm:spPr/>
      <dgm:t>
        <a:bodyPr/>
        <a:lstStyle/>
        <a:p>
          <a:endParaRPr lang="en-US"/>
        </a:p>
      </dgm:t>
    </dgm:pt>
    <dgm:pt modelId="{22210AD5-4F16-49F7-82C4-21BD3628181D}" type="pres">
      <dgm:prSet presAssocID="{E5A35A2F-88EF-4F9B-9691-95CDAB19DF34}" presName="root" presStyleCnt="0"/>
      <dgm:spPr/>
    </dgm:pt>
    <dgm:pt modelId="{86AC9653-57AD-4ABC-A6F3-FE2EE6CF11B0}" type="pres">
      <dgm:prSet presAssocID="{E5A35A2F-88EF-4F9B-9691-95CDAB19DF34}" presName="rootComposite" presStyleCnt="0"/>
      <dgm:spPr/>
    </dgm:pt>
    <dgm:pt modelId="{89FCA9CA-BD72-443D-A26A-1127481791C3}" type="pres">
      <dgm:prSet presAssocID="{E5A35A2F-88EF-4F9B-9691-95CDAB19DF34}" presName="rootText" presStyleLbl="node1" presStyleIdx="0" presStyleCnt="1" custScaleX="104919" custScaleY="118293" custLinFactNeighborX="2941" custLinFactNeighborY="-4657"/>
      <dgm:spPr/>
      <dgm:t>
        <a:bodyPr/>
        <a:lstStyle/>
        <a:p>
          <a:endParaRPr lang="en-US"/>
        </a:p>
      </dgm:t>
    </dgm:pt>
    <dgm:pt modelId="{E3A6F8AC-DCF6-4BF5-ADF0-1AE3407CE40F}" type="pres">
      <dgm:prSet presAssocID="{E5A35A2F-88EF-4F9B-9691-95CDAB19DF34}" presName="rootConnector" presStyleLbl="node1" presStyleIdx="0" presStyleCnt="1"/>
      <dgm:spPr/>
      <dgm:t>
        <a:bodyPr/>
        <a:lstStyle/>
        <a:p>
          <a:endParaRPr lang="en-US"/>
        </a:p>
      </dgm:t>
    </dgm:pt>
    <dgm:pt modelId="{2700EA0E-196C-4228-8642-07102047F3B9}" type="pres">
      <dgm:prSet presAssocID="{E5A35A2F-88EF-4F9B-9691-95CDAB19DF34}" presName="childShape" presStyleCnt="0"/>
      <dgm:spPr/>
    </dgm:pt>
    <dgm:pt modelId="{4EE63EE9-749A-4552-88F6-264FC9A9F10E}" type="pres">
      <dgm:prSet presAssocID="{E2523B37-FD49-43F7-A82E-667CBD339790}" presName="Name13" presStyleLbl="parChTrans1D2" presStyleIdx="0" presStyleCnt="5"/>
      <dgm:spPr/>
      <dgm:t>
        <a:bodyPr/>
        <a:lstStyle/>
        <a:p>
          <a:endParaRPr lang="en-US"/>
        </a:p>
      </dgm:t>
    </dgm:pt>
    <dgm:pt modelId="{C022349A-0D0C-4F29-8095-BDB4C3E296D4}" type="pres">
      <dgm:prSet presAssocID="{1333FA05-42C6-4092-98F0-961177838290}" presName="childText" presStyleLbl="bgAcc1" presStyleIdx="0" presStyleCnt="5" custScaleX="109094" custLinFactNeighborX="8019">
        <dgm:presLayoutVars>
          <dgm:bulletEnabled val="1"/>
        </dgm:presLayoutVars>
      </dgm:prSet>
      <dgm:spPr/>
      <dgm:t>
        <a:bodyPr/>
        <a:lstStyle/>
        <a:p>
          <a:endParaRPr lang="en-US"/>
        </a:p>
      </dgm:t>
    </dgm:pt>
    <dgm:pt modelId="{39D32948-4992-480B-AA0B-5C9428645A93}" type="pres">
      <dgm:prSet presAssocID="{05CF2877-C607-4B18-9EC6-1F101C44057F}" presName="Name13" presStyleLbl="parChTrans1D2" presStyleIdx="1" presStyleCnt="5"/>
      <dgm:spPr/>
      <dgm:t>
        <a:bodyPr/>
        <a:lstStyle/>
        <a:p>
          <a:endParaRPr lang="en-US"/>
        </a:p>
      </dgm:t>
    </dgm:pt>
    <dgm:pt modelId="{8A1CAE2D-916B-4321-A834-26761B347097}" type="pres">
      <dgm:prSet presAssocID="{38EA5B32-8F1E-4759-844B-62CB766D7EFD}" presName="childText" presStyleLbl="bgAcc1" presStyleIdx="1" presStyleCnt="5" custScaleX="109094" custScaleY="93537" custLinFactNeighborX="6962" custLinFactNeighborY="-9027">
        <dgm:presLayoutVars>
          <dgm:bulletEnabled val="1"/>
        </dgm:presLayoutVars>
      </dgm:prSet>
      <dgm:spPr/>
      <dgm:t>
        <a:bodyPr/>
        <a:lstStyle/>
        <a:p>
          <a:endParaRPr lang="en-US"/>
        </a:p>
      </dgm:t>
    </dgm:pt>
    <dgm:pt modelId="{53B50E27-F317-44D8-940F-7B8A998BA96F}" type="pres">
      <dgm:prSet presAssocID="{652CB8E6-477F-4A53-A297-4BCC137D76FC}" presName="Name13" presStyleLbl="parChTrans1D2" presStyleIdx="2" presStyleCnt="5"/>
      <dgm:spPr/>
      <dgm:t>
        <a:bodyPr/>
        <a:lstStyle/>
        <a:p>
          <a:endParaRPr lang="en-US"/>
        </a:p>
      </dgm:t>
    </dgm:pt>
    <dgm:pt modelId="{A4DE805A-2E26-4CAB-99C7-A46372CC6F4D}" type="pres">
      <dgm:prSet presAssocID="{1D0172A7-20E7-44D3-BAD0-2995B96A5C07}" presName="childText" presStyleLbl="bgAcc1" presStyleIdx="2" presStyleCnt="5" custScaleX="109094" custScaleY="86655" custLinFactNeighborX="5622" custLinFactNeighborY="-20261">
        <dgm:presLayoutVars>
          <dgm:bulletEnabled val="1"/>
        </dgm:presLayoutVars>
      </dgm:prSet>
      <dgm:spPr/>
      <dgm:t>
        <a:bodyPr/>
        <a:lstStyle/>
        <a:p>
          <a:endParaRPr lang="en-US"/>
        </a:p>
      </dgm:t>
    </dgm:pt>
    <dgm:pt modelId="{35A76A1E-9E90-4C41-B99D-BF404A28F7C8}" type="pres">
      <dgm:prSet presAssocID="{EE520A5D-978E-40BC-BF27-8755C23467C1}" presName="Name13" presStyleLbl="parChTrans1D2" presStyleIdx="3" presStyleCnt="5"/>
      <dgm:spPr/>
      <dgm:t>
        <a:bodyPr/>
        <a:lstStyle/>
        <a:p>
          <a:endParaRPr lang="en-US"/>
        </a:p>
      </dgm:t>
    </dgm:pt>
    <dgm:pt modelId="{D281BBA3-CF72-49F4-B13D-B7A018367A84}" type="pres">
      <dgm:prSet presAssocID="{9A341D89-C91E-4B38-B9EA-377A5120C528}" presName="childText" presStyleLbl="bgAcc1" presStyleIdx="3" presStyleCnt="5" custScaleX="109094" custLinFactNeighborX="5622" custLinFactNeighborY="-35386">
        <dgm:presLayoutVars>
          <dgm:bulletEnabled val="1"/>
        </dgm:presLayoutVars>
      </dgm:prSet>
      <dgm:spPr/>
      <dgm:t>
        <a:bodyPr/>
        <a:lstStyle/>
        <a:p>
          <a:endParaRPr lang="en-US"/>
        </a:p>
      </dgm:t>
    </dgm:pt>
    <dgm:pt modelId="{78491B7E-4576-4336-BC88-3F0A36B50CA3}" type="pres">
      <dgm:prSet presAssocID="{87B3262A-F8DA-4EEF-B648-E6B793E911DF}" presName="Name13" presStyleLbl="parChTrans1D2" presStyleIdx="4" presStyleCnt="5"/>
      <dgm:spPr/>
      <dgm:t>
        <a:bodyPr/>
        <a:lstStyle/>
        <a:p>
          <a:endParaRPr lang="en-US"/>
        </a:p>
      </dgm:t>
    </dgm:pt>
    <dgm:pt modelId="{150CBCDB-EFCA-48F4-A36E-CA2BDC7010BD}" type="pres">
      <dgm:prSet presAssocID="{A439812B-B47D-403B-B79D-0F15FE6557CE}" presName="childText" presStyleLbl="bgAcc1" presStyleIdx="4" presStyleCnt="5" custScaleX="109094" custLinFactNeighborX="5622" custLinFactNeighborY="-52308">
        <dgm:presLayoutVars>
          <dgm:bulletEnabled val="1"/>
        </dgm:presLayoutVars>
      </dgm:prSet>
      <dgm:spPr/>
      <dgm:t>
        <a:bodyPr/>
        <a:lstStyle/>
        <a:p>
          <a:endParaRPr lang="en-US"/>
        </a:p>
      </dgm:t>
    </dgm:pt>
  </dgm:ptLst>
  <dgm:cxnLst>
    <dgm:cxn modelId="{A72BD730-EE40-450F-9E3F-56630D878B08}" type="presOf" srcId="{1D0172A7-20E7-44D3-BAD0-2995B96A5C07}" destId="{A4DE805A-2E26-4CAB-99C7-A46372CC6F4D}" srcOrd="0" destOrd="0" presId="urn:microsoft.com/office/officeart/2005/8/layout/hierarchy3"/>
    <dgm:cxn modelId="{4197DE41-95CB-45CE-A063-45742370E010}" srcId="{B582C49E-8B0E-496F-B3D4-721FA6F80883}" destId="{E5A35A2F-88EF-4F9B-9691-95CDAB19DF34}" srcOrd="0" destOrd="0" parTransId="{4587D952-E006-4416-AA40-AF671004FC92}" sibTransId="{B79AEEB3-66EB-4BB7-8263-595364DCABB3}"/>
    <dgm:cxn modelId="{11D5C84E-D44D-4368-B70C-43888BE2F712}" type="presOf" srcId="{E2523B37-FD49-43F7-A82E-667CBD339790}" destId="{4EE63EE9-749A-4552-88F6-264FC9A9F10E}" srcOrd="0" destOrd="0" presId="urn:microsoft.com/office/officeart/2005/8/layout/hierarchy3"/>
    <dgm:cxn modelId="{446C4585-BA73-4153-A3EF-6F0E003F1C68}" type="presOf" srcId="{E5A35A2F-88EF-4F9B-9691-95CDAB19DF34}" destId="{E3A6F8AC-DCF6-4BF5-ADF0-1AE3407CE40F}" srcOrd="1" destOrd="0" presId="urn:microsoft.com/office/officeart/2005/8/layout/hierarchy3"/>
    <dgm:cxn modelId="{D483C6A8-5AB3-4A02-A92A-42D4918CB749}" type="presOf" srcId="{05CF2877-C607-4B18-9EC6-1F101C44057F}" destId="{39D32948-4992-480B-AA0B-5C9428645A93}" srcOrd="0" destOrd="0" presId="urn:microsoft.com/office/officeart/2005/8/layout/hierarchy3"/>
    <dgm:cxn modelId="{484BFD1F-0290-4FA9-9BE8-AE3CDA8C3FD0}" srcId="{E5A35A2F-88EF-4F9B-9691-95CDAB19DF34}" destId="{1D0172A7-20E7-44D3-BAD0-2995B96A5C07}" srcOrd="2" destOrd="0" parTransId="{652CB8E6-477F-4A53-A297-4BCC137D76FC}" sibTransId="{BE26E17F-E1E4-4971-B9D2-0457D3D0A31C}"/>
    <dgm:cxn modelId="{5E130C4E-C826-473B-A5BC-3D7A86476783}" type="presOf" srcId="{9A341D89-C91E-4B38-B9EA-377A5120C528}" destId="{D281BBA3-CF72-49F4-B13D-B7A018367A84}" srcOrd="0" destOrd="0" presId="urn:microsoft.com/office/officeart/2005/8/layout/hierarchy3"/>
    <dgm:cxn modelId="{E51484EB-9D55-47A2-ACAD-5CD1C0C008C1}" type="presOf" srcId="{652CB8E6-477F-4A53-A297-4BCC137D76FC}" destId="{53B50E27-F317-44D8-940F-7B8A998BA96F}" srcOrd="0" destOrd="0" presId="urn:microsoft.com/office/officeart/2005/8/layout/hierarchy3"/>
    <dgm:cxn modelId="{E908F8CD-5A26-4CAE-995C-FB44B246CF54}" type="presOf" srcId="{EE520A5D-978E-40BC-BF27-8755C23467C1}" destId="{35A76A1E-9E90-4C41-B99D-BF404A28F7C8}" srcOrd="0" destOrd="0" presId="urn:microsoft.com/office/officeart/2005/8/layout/hierarchy3"/>
    <dgm:cxn modelId="{5A3C4BE4-3F89-4CCB-8214-1A1CA628C384}" type="presOf" srcId="{87B3262A-F8DA-4EEF-B648-E6B793E911DF}" destId="{78491B7E-4576-4336-BC88-3F0A36B50CA3}" srcOrd="0" destOrd="0" presId="urn:microsoft.com/office/officeart/2005/8/layout/hierarchy3"/>
    <dgm:cxn modelId="{52B62E5D-8028-4FF9-B332-0F2657D8302E}" type="presOf" srcId="{1333FA05-42C6-4092-98F0-961177838290}" destId="{C022349A-0D0C-4F29-8095-BDB4C3E296D4}" srcOrd="0" destOrd="0" presId="urn:microsoft.com/office/officeart/2005/8/layout/hierarchy3"/>
    <dgm:cxn modelId="{A42EBEFE-4C3B-48C0-BD3B-0ED50F448DE3}" srcId="{E5A35A2F-88EF-4F9B-9691-95CDAB19DF34}" destId="{1333FA05-42C6-4092-98F0-961177838290}" srcOrd="0" destOrd="0" parTransId="{E2523B37-FD49-43F7-A82E-667CBD339790}" sibTransId="{2F5B8C8A-33D4-4469-A212-AEAF0E8811F6}"/>
    <dgm:cxn modelId="{4CD1A636-A56D-47BF-9747-52DCEDAA8F10}" type="presOf" srcId="{E5A35A2F-88EF-4F9B-9691-95CDAB19DF34}" destId="{89FCA9CA-BD72-443D-A26A-1127481791C3}" srcOrd="0" destOrd="0" presId="urn:microsoft.com/office/officeart/2005/8/layout/hierarchy3"/>
    <dgm:cxn modelId="{D37739CB-D686-4145-B1EF-478024A50259}" type="presOf" srcId="{A439812B-B47D-403B-B79D-0F15FE6557CE}" destId="{150CBCDB-EFCA-48F4-A36E-CA2BDC7010BD}" srcOrd="0" destOrd="0" presId="urn:microsoft.com/office/officeart/2005/8/layout/hierarchy3"/>
    <dgm:cxn modelId="{B8FBA56A-072D-4556-B911-B442D00F4AE3}" srcId="{E5A35A2F-88EF-4F9B-9691-95CDAB19DF34}" destId="{A439812B-B47D-403B-B79D-0F15FE6557CE}" srcOrd="4" destOrd="0" parTransId="{87B3262A-F8DA-4EEF-B648-E6B793E911DF}" sibTransId="{0D010F97-2D17-4EE1-A450-BF97CFA07730}"/>
    <dgm:cxn modelId="{77006CAF-2FDD-4A33-A135-2AB517B8A6EC}" srcId="{E5A35A2F-88EF-4F9B-9691-95CDAB19DF34}" destId="{9A341D89-C91E-4B38-B9EA-377A5120C528}" srcOrd="3" destOrd="0" parTransId="{EE520A5D-978E-40BC-BF27-8755C23467C1}" sibTransId="{916FC212-E588-4C10-8A17-D250381EA03B}"/>
    <dgm:cxn modelId="{A172CDFB-B3FC-4377-B8B0-AB1C547626A6}" type="presOf" srcId="{B582C49E-8B0E-496F-B3D4-721FA6F80883}" destId="{006328BC-B4FA-4EE5-95B2-74B56E645BE8}" srcOrd="0" destOrd="0" presId="urn:microsoft.com/office/officeart/2005/8/layout/hierarchy3"/>
    <dgm:cxn modelId="{4916293D-599C-4251-9FED-53DFDFD77287}" srcId="{E5A35A2F-88EF-4F9B-9691-95CDAB19DF34}" destId="{38EA5B32-8F1E-4759-844B-62CB766D7EFD}" srcOrd="1" destOrd="0" parTransId="{05CF2877-C607-4B18-9EC6-1F101C44057F}" sibTransId="{A24CF405-B556-4499-B0C2-36A8E887281B}"/>
    <dgm:cxn modelId="{DCD4453C-6811-43A9-B9F9-6CF0DE9741B6}" type="presOf" srcId="{38EA5B32-8F1E-4759-844B-62CB766D7EFD}" destId="{8A1CAE2D-916B-4321-A834-26761B347097}" srcOrd="0" destOrd="0" presId="urn:microsoft.com/office/officeart/2005/8/layout/hierarchy3"/>
    <dgm:cxn modelId="{7C5988D6-341A-4118-A6E8-D60CAA97D7A8}" type="presParOf" srcId="{006328BC-B4FA-4EE5-95B2-74B56E645BE8}" destId="{22210AD5-4F16-49F7-82C4-21BD3628181D}" srcOrd="0" destOrd="0" presId="urn:microsoft.com/office/officeart/2005/8/layout/hierarchy3"/>
    <dgm:cxn modelId="{4193F85B-259C-4FE1-8BB9-FF48F8CA8BA8}" type="presParOf" srcId="{22210AD5-4F16-49F7-82C4-21BD3628181D}" destId="{86AC9653-57AD-4ABC-A6F3-FE2EE6CF11B0}" srcOrd="0" destOrd="0" presId="urn:microsoft.com/office/officeart/2005/8/layout/hierarchy3"/>
    <dgm:cxn modelId="{BE31D805-6903-4435-BF63-6C5945C5FB5A}" type="presParOf" srcId="{86AC9653-57AD-4ABC-A6F3-FE2EE6CF11B0}" destId="{89FCA9CA-BD72-443D-A26A-1127481791C3}" srcOrd="0" destOrd="0" presId="urn:microsoft.com/office/officeart/2005/8/layout/hierarchy3"/>
    <dgm:cxn modelId="{03F48F42-A07B-486F-831E-A24FB7BD2E3F}" type="presParOf" srcId="{86AC9653-57AD-4ABC-A6F3-FE2EE6CF11B0}" destId="{E3A6F8AC-DCF6-4BF5-ADF0-1AE3407CE40F}" srcOrd="1" destOrd="0" presId="urn:microsoft.com/office/officeart/2005/8/layout/hierarchy3"/>
    <dgm:cxn modelId="{820A1398-B533-4CEA-89B5-6CA89A0F9AF8}" type="presParOf" srcId="{22210AD5-4F16-49F7-82C4-21BD3628181D}" destId="{2700EA0E-196C-4228-8642-07102047F3B9}" srcOrd="1" destOrd="0" presId="urn:microsoft.com/office/officeart/2005/8/layout/hierarchy3"/>
    <dgm:cxn modelId="{A4D57D7B-9235-4D03-8002-420F44484DC6}" type="presParOf" srcId="{2700EA0E-196C-4228-8642-07102047F3B9}" destId="{4EE63EE9-749A-4552-88F6-264FC9A9F10E}" srcOrd="0" destOrd="0" presId="urn:microsoft.com/office/officeart/2005/8/layout/hierarchy3"/>
    <dgm:cxn modelId="{B789C178-EA4F-4D07-A243-7612EC86FAA8}" type="presParOf" srcId="{2700EA0E-196C-4228-8642-07102047F3B9}" destId="{C022349A-0D0C-4F29-8095-BDB4C3E296D4}" srcOrd="1" destOrd="0" presId="urn:microsoft.com/office/officeart/2005/8/layout/hierarchy3"/>
    <dgm:cxn modelId="{41D7CBD4-ACCA-49B6-8DA2-4B2A8FF88D36}" type="presParOf" srcId="{2700EA0E-196C-4228-8642-07102047F3B9}" destId="{39D32948-4992-480B-AA0B-5C9428645A93}" srcOrd="2" destOrd="0" presId="urn:microsoft.com/office/officeart/2005/8/layout/hierarchy3"/>
    <dgm:cxn modelId="{476B02BC-F7CA-4218-A95D-69D3F91F0B3F}" type="presParOf" srcId="{2700EA0E-196C-4228-8642-07102047F3B9}" destId="{8A1CAE2D-916B-4321-A834-26761B347097}" srcOrd="3" destOrd="0" presId="urn:microsoft.com/office/officeart/2005/8/layout/hierarchy3"/>
    <dgm:cxn modelId="{2947BBFD-0110-48ED-8D37-081EFF94B68E}" type="presParOf" srcId="{2700EA0E-196C-4228-8642-07102047F3B9}" destId="{53B50E27-F317-44D8-940F-7B8A998BA96F}" srcOrd="4" destOrd="0" presId="urn:microsoft.com/office/officeart/2005/8/layout/hierarchy3"/>
    <dgm:cxn modelId="{5A4FCE4A-6025-46C2-B5AB-EE461C94BCFF}" type="presParOf" srcId="{2700EA0E-196C-4228-8642-07102047F3B9}" destId="{A4DE805A-2E26-4CAB-99C7-A46372CC6F4D}" srcOrd="5" destOrd="0" presId="urn:microsoft.com/office/officeart/2005/8/layout/hierarchy3"/>
    <dgm:cxn modelId="{05C5BA69-1074-4341-9B2F-717344090209}" type="presParOf" srcId="{2700EA0E-196C-4228-8642-07102047F3B9}" destId="{35A76A1E-9E90-4C41-B99D-BF404A28F7C8}" srcOrd="6" destOrd="0" presId="urn:microsoft.com/office/officeart/2005/8/layout/hierarchy3"/>
    <dgm:cxn modelId="{1864ECC6-A344-4197-B5DE-2F204F3366F0}" type="presParOf" srcId="{2700EA0E-196C-4228-8642-07102047F3B9}" destId="{D281BBA3-CF72-49F4-B13D-B7A018367A84}" srcOrd="7" destOrd="0" presId="urn:microsoft.com/office/officeart/2005/8/layout/hierarchy3"/>
    <dgm:cxn modelId="{319BCDCD-7BE2-47A1-9063-D1A777CB517D}" type="presParOf" srcId="{2700EA0E-196C-4228-8642-07102047F3B9}" destId="{78491B7E-4576-4336-BC88-3F0A36B50CA3}" srcOrd="8" destOrd="0" presId="urn:microsoft.com/office/officeart/2005/8/layout/hierarchy3"/>
    <dgm:cxn modelId="{4A94E765-427D-4955-97D1-F09FE2578362}" type="presParOf" srcId="{2700EA0E-196C-4228-8642-07102047F3B9}" destId="{150CBCDB-EFCA-48F4-A36E-CA2BDC7010BD}" srcOrd="9" destOrd="0" presId="urn:microsoft.com/office/officeart/2005/8/layout/hierarchy3"/>
  </dgm:cxnLst>
  <dgm:bg/>
  <dgm:whole/>
  <dgm:extLst>
    <a:ext uri="http://schemas.microsoft.com/office/drawing/2008/diagram">
      <dsp:dataModelExt xmlns:dsp="http://schemas.microsoft.com/office/drawing/2008/diagram" relId="rId3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FCA9CA-BD72-443D-A26A-1127481791C3}">
      <dsp:nvSpPr>
        <dsp:cNvPr id="0" name=""/>
        <dsp:cNvSpPr/>
      </dsp:nvSpPr>
      <dsp:spPr>
        <a:xfrm>
          <a:off x="2530" y="421529"/>
          <a:ext cx="2588269" cy="12941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en-US" sz="2800" kern="1200" dirty="0" smtClean="0"/>
            <a:t>Copy Sheet Music</a:t>
          </a:r>
          <a:endParaRPr lang="en-US" sz="2800" kern="1200" dirty="0"/>
        </a:p>
      </dsp:txBody>
      <dsp:txXfrm>
        <a:off x="40434" y="459433"/>
        <a:ext cx="2512461" cy="1218326"/>
      </dsp:txXfrm>
    </dsp:sp>
    <dsp:sp modelId="{4EE63EE9-749A-4552-88F6-264FC9A9F10E}">
      <dsp:nvSpPr>
        <dsp:cNvPr id="0" name=""/>
        <dsp:cNvSpPr/>
      </dsp:nvSpPr>
      <dsp:spPr>
        <a:xfrm>
          <a:off x="214372" y="1715664"/>
          <a:ext cx="91440" cy="1030869"/>
        </a:xfrm>
        <a:custGeom>
          <a:avLst/>
          <a:gdLst/>
          <a:ahLst/>
          <a:cxnLst/>
          <a:rect l="0" t="0" r="0" b="0"/>
          <a:pathLst>
            <a:path>
              <a:moveTo>
                <a:pt x="46985" y="0"/>
              </a:moveTo>
              <a:lnTo>
                <a:pt x="45720" y="103086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022349A-0D0C-4F29-8095-BDB4C3E296D4}">
      <dsp:nvSpPr>
        <dsp:cNvPr id="0" name=""/>
        <dsp:cNvSpPr/>
      </dsp:nvSpPr>
      <dsp:spPr>
        <a:xfrm>
          <a:off x="260092" y="2099466"/>
          <a:ext cx="2070615" cy="12941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kern="1200" dirty="0" smtClean="0"/>
            <a:t>Emergency only</a:t>
          </a:r>
        </a:p>
        <a:p>
          <a:pPr lvl="0" algn="ctr" defTabSz="711200">
            <a:lnSpc>
              <a:spcPct val="90000"/>
            </a:lnSpc>
            <a:spcBef>
              <a:spcPct val="0"/>
            </a:spcBef>
            <a:spcAft>
              <a:spcPct val="35000"/>
            </a:spcAft>
          </a:pPr>
          <a:r>
            <a:rPr lang="en-US" sz="1600" kern="1200" dirty="0" smtClean="0"/>
            <a:t>Replace with purchased item</a:t>
          </a:r>
        </a:p>
        <a:p>
          <a:pPr lvl="0" algn="ctr" defTabSz="711200">
            <a:lnSpc>
              <a:spcPct val="90000"/>
            </a:lnSpc>
            <a:spcBef>
              <a:spcPct val="0"/>
            </a:spcBef>
            <a:spcAft>
              <a:spcPct val="35000"/>
            </a:spcAft>
          </a:pPr>
          <a:r>
            <a:rPr lang="en-US" sz="1600" kern="1200" dirty="0" smtClean="0"/>
            <a:t>Destroy copies</a:t>
          </a:r>
          <a:endParaRPr lang="en-US" sz="1600" kern="1200" dirty="0"/>
        </a:p>
      </dsp:txBody>
      <dsp:txXfrm>
        <a:off x="297996" y="2137370"/>
        <a:ext cx="1994807" cy="1218326"/>
      </dsp:txXfrm>
    </dsp:sp>
    <dsp:sp modelId="{39D32948-4992-480B-AA0B-5C9428645A93}">
      <dsp:nvSpPr>
        <dsp:cNvPr id="0" name=""/>
        <dsp:cNvSpPr/>
      </dsp:nvSpPr>
      <dsp:spPr>
        <a:xfrm>
          <a:off x="214372" y="1715664"/>
          <a:ext cx="91440" cy="3144469"/>
        </a:xfrm>
        <a:custGeom>
          <a:avLst/>
          <a:gdLst/>
          <a:ahLst/>
          <a:cxnLst/>
          <a:rect l="0" t="0" r="0" b="0"/>
          <a:pathLst>
            <a:path>
              <a:moveTo>
                <a:pt x="46985" y="0"/>
              </a:moveTo>
              <a:lnTo>
                <a:pt x="45720" y="314446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A1CAE2D-916B-4321-A834-26761B347097}">
      <dsp:nvSpPr>
        <dsp:cNvPr id="0" name=""/>
        <dsp:cNvSpPr/>
      </dsp:nvSpPr>
      <dsp:spPr>
        <a:xfrm>
          <a:off x="260092" y="3717134"/>
          <a:ext cx="2070615" cy="228599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t" anchorCtr="0">
          <a:noAutofit/>
        </a:bodyPr>
        <a:lstStyle/>
        <a:p>
          <a:pPr lvl="0" algn="l" defTabSz="711200">
            <a:lnSpc>
              <a:spcPct val="90000"/>
            </a:lnSpc>
            <a:spcBef>
              <a:spcPct val="0"/>
            </a:spcBef>
            <a:spcAft>
              <a:spcPct val="35000"/>
            </a:spcAft>
          </a:pPr>
          <a:r>
            <a:rPr lang="en-US" sz="1600" kern="1200" dirty="0" smtClean="0"/>
            <a:t>Academic Fair Use </a:t>
          </a:r>
        </a:p>
        <a:p>
          <a:pPr lvl="0" algn="ctr" defTabSz="711200">
            <a:lnSpc>
              <a:spcPct val="90000"/>
            </a:lnSpc>
            <a:spcBef>
              <a:spcPct val="0"/>
            </a:spcBef>
            <a:spcAft>
              <a:spcPct val="35000"/>
            </a:spcAft>
          </a:pPr>
          <a:r>
            <a:rPr lang="en-US" sz="1600" kern="1200" dirty="0" smtClean="0"/>
            <a:t>Purpose and character</a:t>
          </a:r>
        </a:p>
        <a:p>
          <a:pPr lvl="0" algn="ctr" defTabSz="711200">
            <a:lnSpc>
              <a:spcPct val="90000"/>
            </a:lnSpc>
            <a:spcBef>
              <a:spcPct val="0"/>
            </a:spcBef>
            <a:spcAft>
              <a:spcPct val="35000"/>
            </a:spcAft>
          </a:pPr>
          <a:r>
            <a:rPr lang="en-US" sz="1600" kern="1200" dirty="0" smtClean="0"/>
            <a:t>Amount in relation to the whole</a:t>
          </a:r>
        </a:p>
        <a:p>
          <a:pPr lvl="0" algn="ctr" defTabSz="711200">
            <a:lnSpc>
              <a:spcPct val="90000"/>
            </a:lnSpc>
            <a:spcBef>
              <a:spcPct val="0"/>
            </a:spcBef>
            <a:spcAft>
              <a:spcPct val="35000"/>
            </a:spcAft>
          </a:pPr>
          <a:r>
            <a:rPr lang="en-US" sz="1600" kern="1200" dirty="0" smtClean="0"/>
            <a:t>Nature of the work</a:t>
          </a:r>
        </a:p>
        <a:p>
          <a:pPr lvl="0" algn="ctr" defTabSz="711200">
            <a:lnSpc>
              <a:spcPct val="90000"/>
            </a:lnSpc>
            <a:spcBef>
              <a:spcPct val="0"/>
            </a:spcBef>
            <a:spcAft>
              <a:spcPct val="35000"/>
            </a:spcAft>
          </a:pPr>
          <a:r>
            <a:rPr lang="en-US" sz="1600" kern="1200" dirty="0" smtClean="0"/>
            <a:t>Effect of potential market or value</a:t>
          </a:r>
        </a:p>
        <a:p>
          <a:pPr marL="171450" lvl="1" indent="-171450" algn="l" defTabSz="711200">
            <a:lnSpc>
              <a:spcPct val="90000"/>
            </a:lnSpc>
            <a:spcBef>
              <a:spcPct val="0"/>
            </a:spcBef>
            <a:spcAft>
              <a:spcPct val="15000"/>
            </a:spcAft>
            <a:buChar char="••"/>
          </a:pPr>
          <a:endParaRPr lang="en-US" sz="1600" kern="1200" dirty="0" smtClean="0"/>
        </a:p>
      </dsp:txBody>
      <dsp:txXfrm>
        <a:off x="320738" y="3777780"/>
        <a:ext cx="1949323" cy="2164706"/>
      </dsp:txXfrm>
    </dsp:sp>
    <dsp:sp modelId="{78491B7E-4576-4336-BC88-3F0A36B50CA3}">
      <dsp:nvSpPr>
        <dsp:cNvPr id="0" name=""/>
        <dsp:cNvSpPr/>
      </dsp:nvSpPr>
      <dsp:spPr>
        <a:xfrm>
          <a:off x="214372" y="1715664"/>
          <a:ext cx="91440" cy="5258070"/>
        </a:xfrm>
        <a:custGeom>
          <a:avLst/>
          <a:gdLst/>
          <a:ahLst/>
          <a:cxnLst/>
          <a:rect l="0" t="0" r="0" b="0"/>
          <a:pathLst>
            <a:path>
              <a:moveTo>
                <a:pt x="46985" y="0"/>
              </a:moveTo>
              <a:lnTo>
                <a:pt x="45720" y="525807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50CBCDB-EFCA-48F4-A36E-CA2BDC7010BD}">
      <dsp:nvSpPr>
        <dsp:cNvPr id="0" name=""/>
        <dsp:cNvSpPr/>
      </dsp:nvSpPr>
      <dsp:spPr>
        <a:xfrm>
          <a:off x="260092" y="6326667"/>
          <a:ext cx="2070615" cy="12941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0000"/>
              </a:solidFill>
            </a:rPr>
            <a:t>Permission Required from </a:t>
          </a:r>
          <a:r>
            <a:rPr lang="en-US" sz="1600" kern="1200" dirty="0" smtClean="0">
              <a:solidFill>
                <a:srgbClr val="FF0000"/>
              </a:solidFill>
            </a:rPr>
            <a:t>publisher</a:t>
          </a:r>
          <a:endParaRPr lang="en-US" sz="1600" kern="1200" dirty="0">
            <a:solidFill>
              <a:srgbClr val="FF0000"/>
            </a:solidFill>
          </a:endParaRPr>
        </a:p>
      </dsp:txBody>
      <dsp:txXfrm>
        <a:off x="297996" y="6364571"/>
        <a:ext cx="1994807" cy="12183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FCA9CA-BD72-443D-A26A-1127481791C3}">
      <dsp:nvSpPr>
        <dsp:cNvPr id="0" name=""/>
        <dsp:cNvSpPr/>
      </dsp:nvSpPr>
      <dsp:spPr>
        <a:xfrm>
          <a:off x="0" y="423373"/>
          <a:ext cx="2590800" cy="12954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en-US" sz="2800" kern="1200" dirty="0" smtClean="0"/>
            <a:t>Arrange</a:t>
          </a:r>
          <a:endParaRPr lang="en-US" sz="2800" kern="1200" dirty="0"/>
        </a:p>
      </dsp:txBody>
      <dsp:txXfrm>
        <a:off x="37941" y="461314"/>
        <a:ext cx="2514918" cy="1219518"/>
      </dsp:txXfrm>
    </dsp:sp>
    <dsp:sp modelId="{4EE63EE9-749A-4552-88F6-264FC9A9F10E}">
      <dsp:nvSpPr>
        <dsp:cNvPr id="0" name=""/>
        <dsp:cNvSpPr/>
      </dsp:nvSpPr>
      <dsp:spPr>
        <a:xfrm>
          <a:off x="213359" y="1718773"/>
          <a:ext cx="91440" cy="1031876"/>
        </a:xfrm>
        <a:custGeom>
          <a:avLst/>
          <a:gdLst/>
          <a:ahLst/>
          <a:cxnLst/>
          <a:rect l="0" t="0" r="0" b="0"/>
          <a:pathLst>
            <a:path>
              <a:moveTo>
                <a:pt x="45720" y="0"/>
              </a:moveTo>
              <a:lnTo>
                <a:pt x="45720" y="103187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022349A-0D0C-4F29-8095-BDB4C3E296D4}">
      <dsp:nvSpPr>
        <dsp:cNvPr id="0" name=""/>
        <dsp:cNvSpPr/>
      </dsp:nvSpPr>
      <dsp:spPr>
        <a:xfrm>
          <a:off x="259079" y="2102949"/>
          <a:ext cx="2072640" cy="12954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kern="1200" dirty="0" smtClean="0"/>
            <a:t>May make small edits for simplification</a:t>
          </a:r>
          <a:endParaRPr lang="en-US" sz="1600" kern="1200" dirty="0"/>
        </a:p>
      </dsp:txBody>
      <dsp:txXfrm>
        <a:off x="297020" y="2140890"/>
        <a:ext cx="1996758" cy="1219518"/>
      </dsp:txXfrm>
    </dsp:sp>
    <dsp:sp modelId="{39D32948-4992-480B-AA0B-5C9428645A93}">
      <dsp:nvSpPr>
        <dsp:cNvPr id="0" name=""/>
        <dsp:cNvSpPr/>
      </dsp:nvSpPr>
      <dsp:spPr>
        <a:xfrm>
          <a:off x="213359" y="1718773"/>
          <a:ext cx="91440" cy="2651126"/>
        </a:xfrm>
        <a:custGeom>
          <a:avLst/>
          <a:gdLst/>
          <a:ahLst/>
          <a:cxnLst/>
          <a:rect l="0" t="0" r="0" b="0"/>
          <a:pathLst>
            <a:path>
              <a:moveTo>
                <a:pt x="45720" y="0"/>
              </a:moveTo>
              <a:lnTo>
                <a:pt x="45720" y="265112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A1CAE2D-916B-4321-A834-26761B347097}">
      <dsp:nvSpPr>
        <dsp:cNvPr id="0" name=""/>
        <dsp:cNvSpPr/>
      </dsp:nvSpPr>
      <dsp:spPr>
        <a:xfrm>
          <a:off x="259079" y="3722199"/>
          <a:ext cx="2072640" cy="12954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kern="1200" dirty="0" smtClean="0"/>
            <a:t>Do not add or alter lyrics</a:t>
          </a:r>
        </a:p>
      </dsp:txBody>
      <dsp:txXfrm>
        <a:off x="297020" y="3760140"/>
        <a:ext cx="1996758" cy="1219518"/>
      </dsp:txXfrm>
    </dsp:sp>
    <dsp:sp modelId="{78491B7E-4576-4336-BC88-3F0A36B50CA3}">
      <dsp:nvSpPr>
        <dsp:cNvPr id="0" name=""/>
        <dsp:cNvSpPr/>
      </dsp:nvSpPr>
      <dsp:spPr>
        <a:xfrm>
          <a:off x="213359" y="1718773"/>
          <a:ext cx="91440" cy="4270376"/>
        </a:xfrm>
        <a:custGeom>
          <a:avLst/>
          <a:gdLst/>
          <a:ahLst/>
          <a:cxnLst/>
          <a:rect l="0" t="0" r="0" b="0"/>
          <a:pathLst>
            <a:path>
              <a:moveTo>
                <a:pt x="45720" y="0"/>
              </a:moveTo>
              <a:lnTo>
                <a:pt x="45720" y="427037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50CBCDB-EFCA-48F4-A36E-CA2BDC7010BD}">
      <dsp:nvSpPr>
        <dsp:cNvPr id="0" name=""/>
        <dsp:cNvSpPr/>
      </dsp:nvSpPr>
      <dsp:spPr>
        <a:xfrm>
          <a:off x="259079" y="5341449"/>
          <a:ext cx="2072640" cy="12954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0000"/>
              </a:solidFill>
            </a:rPr>
            <a:t>Direct License from publisher required to perform, distribute or monetize an arrangement</a:t>
          </a:r>
          <a:endParaRPr lang="en-US" sz="1600" kern="1200" dirty="0">
            <a:solidFill>
              <a:srgbClr val="FF0000"/>
            </a:solidFill>
          </a:endParaRPr>
        </a:p>
      </dsp:txBody>
      <dsp:txXfrm>
        <a:off x="297020" y="5379390"/>
        <a:ext cx="1996758" cy="1219518"/>
      </dsp:txXfrm>
    </dsp:sp>
    <dsp:sp modelId="{7F2EB7D2-0BBC-4DED-86B9-6A7AF45AD3EB}">
      <dsp:nvSpPr>
        <dsp:cNvPr id="0" name=""/>
        <dsp:cNvSpPr/>
      </dsp:nvSpPr>
      <dsp:spPr>
        <a:xfrm>
          <a:off x="213359" y="1718773"/>
          <a:ext cx="91440" cy="5889626"/>
        </a:xfrm>
        <a:custGeom>
          <a:avLst/>
          <a:gdLst/>
          <a:ahLst/>
          <a:cxnLst/>
          <a:rect l="0" t="0" r="0" b="0"/>
          <a:pathLst>
            <a:path>
              <a:moveTo>
                <a:pt x="45720" y="0"/>
              </a:moveTo>
              <a:lnTo>
                <a:pt x="45720" y="588962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DA64BE3-B3AF-4C8D-AB1D-566D01187358}">
      <dsp:nvSpPr>
        <dsp:cNvPr id="0" name=""/>
        <dsp:cNvSpPr/>
      </dsp:nvSpPr>
      <dsp:spPr>
        <a:xfrm>
          <a:off x="259079" y="6960700"/>
          <a:ext cx="2072640" cy="12954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0000"/>
              </a:solidFill>
            </a:rPr>
            <a:t>Mechanical license normally covers arrangements used for audio-only recordings</a:t>
          </a:r>
          <a:endParaRPr lang="en-US" sz="1600" kern="1200" dirty="0">
            <a:solidFill>
              <a:srgbClr val="FF0000"/>
            </a:solidFill>
          </a:endParaRPr>
        </a:p>
      </dsp:txBody>
      <dsp:txXfrm>
        <a:off x="297020" y="6998641"/>
        <a:ext cx="1996758" cy="12195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FCA9CA-BD72-443D-A26A-1127481791C3}">
      <dsp:nvSpPr>
        <dsp:cNvPr id="0" name=""/>
        <dsp:cNvSpPr/>
      </dsp:nvSpPr>
      <dsp:spPr>
        <a:xfrm>
          <a:off x="0" y="907571"/>
          <a:ext cx="2590800" cy="12954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en-US" sz="2800" kern="1200" dirty="0" smtClean="0"/>
            <a:t>Record Video</a:t>
          </a:r>
          <a:endParaRPr lang="en-US" sz="2800" kern="1200" dirty="0"/>
        </a:p>
      </dsp:txBody>
      <dsp:txXfrm>
        <a:off x="37941" y="945512"/>
        <a:ext cx="2514918" cy="1219518"/>
      </dsp:txXfrm>
    </dsp:sp>
    <dsp:sp modelId="{4EE63EE9-749A-4552-88F6-264FC9A9F10E}">
      <dsp:nvSpPr>
        <dsp:cNvPr id="0" name=""/>
        <dsp:cNvSpPr/>
      </dsp:nvSpPr>
      <dsp:spPr>
        <a:xfrm>
          <a:off x="213359" y="2202971"/>
          <a:ext cx="91440" cy="1038703"/>
        </a:xfrm>
        <a:custGeom>
          <a:avLst/>
          <a:gdLst/>
          <a:ahLst/>
          <a:cxnLst/>
          <a:rect l="0" t="0" r="0" b="0"/>
          <a:pathLst>
            <a:path>
              <a:moveTo>
                <a:pt x="45720" y="0"/>
              </a:moveTo>
              <a:lnTo>
                <a:pt x="45720" y="103870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022349A-0D0C-4F29-8095-BDB4C3E296D4}">
      <dsp:nvSpPr>
        <dsp:cNvPr id="0" name=""/>
        <dsp:cNvSpPr/>
      </dsp:nvSpPr>
      <dsp:spPr>
        <a:xfrm>
          <a:off x="259079" y="2593975"/>
          <a:ext cx="2072640" cy="12954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kern="1200" dirty="0" smtClean="0"/>
            <a:t>NO archival or educational use copies permitted</a:t>
          </a:r>
          <a:endParaRPr lang="en-US" sz="1600" kern="1200" dirty="0"/>
        </a:p>
      </dsp:txBody>
      <dsp:txXfrm>
        <a:off x="297020" y="2631916"/>
        <a:ext cx="1996758" cy="1219518"/>
      </dsp:txXfrm>
    </dsp:sp>
    <dsp:sp modelId="{39D32948-4992-480B-AA0B-5C9428645A93}">
      <dsp:nvSpPr>
        <dsp:cNvPr id="0" name=""/>
        <dsp:cNvSpPr/>
      </dsp:nvSpPr>
      <dsp:spPr>
        <a:xfrm>
          <a:off x="213359" y="2202971"/>
          <a:ext cx="91440" cy="2657953"/>
        </a:xfrm>
        <a:custGeom>
          <a:avLst/>
          <a:gdLst/>
          <a:ahLst/>
          <a:cxnLst/>
          <a:rect l="0" t="0" r="0" b="0"/>
          <a:pathLst>
            <a:path>
              <a:moveTo>
                <a:pt x="45720" y="0"/>
              </a:moveTo>
              <a:lnTo>
                <a:pt x="45720" y="265795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A1CAE2D-916B-4321-A834-26761B347097}">
      <dsp:nvSpPr>
        <dsp:cNvPr id="0" name=""/>
        <dsp:cNvSpPr/>
      </dsp:nvSpPr>
      <dsp:spPr>
        <a:xfrm>
          <a:off x="259079" y="4213225"/>
          <a:ext cx="2072640" cy="12954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kern="1200" dirty="0" smtClean="0"/>
            <a:t>Internet distribution of video requires a Synchronization License</a:t>
          </a:r>
        </a:p>
      </dsp:txBody>
      <dsp:txXfrm>
        <a:off x="297020" y="4251166"/>
        <a:ext cx="1996758" cy="1219518"/>
      </dsp:txXfrm>
    </dsp:sp>
    <dsp:sp modelId="{78491B7E-4576-4336-BC88-3F0A36B50CA3}">
      <dsp:nvSpPr>
        <dsp:cNvPr id="0" name=""/>
        <dsp:cNvSpPr/>
      </dsp:nvSpPr>
      <dsp:spPr>
        <a:xfrm>
          <a:off x="213359" y="2202971"/>
          <a:ext cx="91440" cy="4277203"/>
        </a:xfrm>
        <a:custGeom>
          <a:avLst/>
          <a:gdLst/>
          <a:ahLst/>
          <a:cxnLst/>
          <a:rect l="0" t="0" r="0" b="0"/>
          <a:pathLst>
            <a:path>
              <a:moveTo>
                <a:pt x="45720" y="0"/>
              </a:moveTo>
              <a:lnTo>
                <a:pt x="45720" y="427720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50CBCDB-EFCA-48F4-A36E-CA2BDC7010BD}">
      <dsp:nvSpPr>
        <dsp:cNvPr id="0" name=""/>
        <dsp:cNvSpPr/>
      </dsp:nvSpPr>
      <dsp:spPr>
        <a:xfrm>
          <a:off x="259079" y="5832474"/>
          <a:ext cx="2072640" cy="12954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0000"/>
              </a:solidFill>
            </a:rPr>
            <a:t>Synchronization License required directly from </a:t>
          </a:r>
          <a:r>
            <a:rPr lang="en-US" sz="1600" kern="1200" dirty="0" smtClean="0">
              <a:solidFill>
                <a:srgbClr val="FF0000"/>
              </a:solidFill>
            </a:rPr>
            <a:t>publisher</a:t>
          </a:r>
          <a:endParaRPr lang="en-US" sz="1600" kern="1200" dirty="0">
            <a:solidFill>
              <a:srgbClr val="FF0000"/>
            </a:solidFill>
          </a:endParaRPr>
        </a:p>
      </dsp:txBody>
      <dsp:txXfrm>
        <a:off x="297020" y="5870415"/>
        <a:ext cx="1996758" cy="12195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FCA9CA-BD72-443D-A26A-1127481791C3}">
      <dsp:nvSpPr>
        <dsp:cNvPr id="0" name=""/>
        <dsp:cNvSpPr/>
      </dsp:nvSpPr>
      <dsp:spPr>
        <a:xfrm>
          <a:off x="0" y="914398"/>
          <a:ext cx="2590800" cy="12954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en-US" sz="2800" kern="1200" dirty="0" smtClean="0"/>
            <a:t>Record</a:t>
          </a:r>
          <a:r>
            <a:rPr lang="en-US" sz="4200" kern="1200" dirty="0" smtClean="0"/>
            <a:t> </a:t>
          </a:r>
          <a:r>
            <a:rPr lang="en-US" sz="2800" kern="1200" dirty="0" smtClean="0"/>
            <a:t>Audio</a:t>
          </a:r>
          <a:endParaRPr lang="en-US" sz="2800" kern="1200" dirty="0"/>
        </a:p>
      </dsp:txBody>
      <dsp:txXfrm>
        <a:off x="37941" y="952339"/>
        <a:ext cx="2514918" cy="1219518"/>
      </dsp:txXfrm>
    </dsp:sp>
    <dsp:sp modelId="{4EE63EE9-749A-4552-88F6-264FC9A9F10E}">
      <dsp:nvSpPr>
        <dsp:cNvPr id="0" name=""/>
        <dsp:cNvSpPr/>
      </dsp:nvSpPr>
      <dsp:spPr>
        <a:xfrm>
          <a:off x="213359" y="2209798"/>
          <a:ext cx="91440" cy="1031876"/>
        </a:xfrm>
        <a:custGeom>
          <a:avLst/>
          <a:gdLst/>
          <a:ahLst/>
          <a:cxnLst/>
          <a:rect l="0" t="0" r="0" b="0"/>
          <a:pathLst>
            <a:path>
              <a:moveTo>
                <a:pt x="45720" y="0"/>
              </a:moveTo>
              <a:lnTo>
                <a:pt x="45720" y="103187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022349A-0D0C-4F29-8095-BDB4C3E296D4}">
      <dsp:nvSpPr>
        <dsp:cNvPr id="0" name=""/>
        <dsp:cNvSpPr/>
      </dsp:nvSpPr>
      <dsp:spPr>
        <a:xfrm>
          <a:off x="259079" y="2593975"/>
          <a:ext cx="2072640" cy="12954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kern="1200" dirty="0" smtClean="0"/>
            <a:t>You may make one recording for archival or educational use</a:t>
          </a:r>
          <a:endParaRPr lang="en-US" sz="1600" kern="1200" dirty="0"/>
        </a:p>
      </dsp:txBody>
      <dsp:txXfrm>
        <a:off x="297020" y="2631916"/>
        <a:ext cx="1996758" cy="1219518"/>
      </dsp:txXfrm>
    </dsp:sp>
    <dsp:sp modelId="{5EE4467D-C638-4818-967B-D46DE1878AA5}">
      <dsp:nvSpPr>
        <dsp:cNvPr id="0" name=""/>
        <dsp:cNvSpPr/>
      </dsp:nvSpPr>
      <dsp:spPr>
        <a:xfrm>
          <a:off x="213359" y="2209798"/>
          <a:ext cx="91440" cy="2651126"/>
        </a:xfrm>
        <a:custGeom>
          <a:avLst/>
          <a:gdLst/>
          <a:ahLst/>
          <a:cxnLst/>
          <a:rect l="0" t="0" r="0" b="0"/>
          <a:pathLst>
            <a:path>
              <a:moveTo>
                <a:pt x="45720" y="0"/>
              </a:moveTo>
              <a:lnTo>
                <a:pt x="45720" y="265112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0A96765-6430-4A43-A938-42CF3D32C8F7}">
      <dsp:nvSpPr>
        <dsp:cNvPr id="0" name=""/>
        <dsp:cNvSpPr/>
      </dsp:nvSpPr>
      <dsp:spPr>
        <a:xfrm>
          <a:off x="259079" y="4213225"/>
          <a:ext cx="2072640" cy="12954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kern="1200" dirty="0" smtClean="0"/>
            <a:t>Internet distribution of </a:t>
          </a:r>
          <a:r>
            <a:rPr lang="en-US" sz="1600" kern="1200" dirty="0" smtClean="0"/>
            <a:t>audio-only recordings </a:t>
          </a:r>
          <a:r>
            <a:rPr lang="en-US" sz="1600" kern="1200" dirty="0" smtClean="0"/>
            <a:t>needs a Mechanical License</a:t>
          </a:r>
          <a:endParaRPr lang="en-US" sz="1600" kern="1200" dirty="0"/>
        </a:p>
      </dsp:txBody>
      <dsp:txXfrm>
        <a:off x="297020" y="4251166"/>
        <a:ext cx="1996758" cy="1219518"/>
      </dsp:txXfrm>
    </dsp:sp>
    <dsp:sp modelId="{78491B7E-4576-4336-BC88-3F0A36B50CA3}">
      <dsp:nvSpPr>
        <dsp:cNvPr id="0" name=""/>
        <dsp:cNvSpPr/>
      </dsp:nvSpPr>
      <dsp:spPr>
        <a:xfrm>
          <a:off x="213359" y="2209798"/>
          <a:ext cx="91440" cy="4270376"/>
        </a:xfrm>
        <a:custGeom>
          <a:avLst/>
          <a:gdLst/>
          <a:ahLst/>
          <a:cxnLst/>
          <a:rect l="0" t="0" r="0" b="0"/>
          <a:pathLst>
            <a:path>
              <a:moveTo>
                <a:pt x="45720" y="0"/>
              </a:moveTo>
              <a:lnTo>
                <a:pt x="45720" y="427037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50CBCDB-EFCA-48F4-A36E-CA2BDC7010BD}">
      <dsp:nvSpPr>
        <dsp:cNvPr id="0" name=""/>
        <dsp:cNvSpPr/>
      </dsp:nvSpPr>
      <dsp:spPr>
        <a:xfrm>
          <a:off x="259079" y="5832474"/>
          <a:ext cx="2072640" cy="12954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0000"/>
              </a:solidFill>
            </a:rPr>
            <a:t>Mechanical License required from publisher or Harry Fox </a:t>
          </a:r>
          <a:endParaRPr lang="en-US" sz="1600" kern="1200" dirty="0">
            <a:solidFill>
              <a:srgbClr val="FF0000"/>
            </a:solidFill>
          </a:endParaRPr>
        </a:p>
      </dsp:txBody>
      <dsp:txXfrm>
        <a:off x="297020" y="5870415"/>
        <a:ext cx="1996758" cy="121951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FCA9CA-BD72-443D-A26A-1127481791C3}">
      <dsp:nvSpPr>
        <dsp:cNvPr id="0" name=""/>
        <dsp:cNvSpPr/>
      </dsp:nvSpPr>
      <dsp:spPr>
        <a:xfrm>
          <a:off x="0" y="1724023"/>
          <a:ext cx="2590800" cy="12954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245" tIns="36830" rIns="55245" bIns="36830" numCol="1" spcCol="1270" anchor="ctr" anchorCtr="0">
          <a:noAutofit/>
        </a:bodyPr>
        <a:lstStyle/>
        <a:p>
          <a:pPr lvl="0" algn="ctr" defTabSz="1289050">
            <a:lnSpc>
              <a:spcPct val="90000"/>
            </a:lnSpc>
            <a:spcBef>
              <a:spcPct val="0"/>
            </a:spcBef>
            <a:spcAft>
              <a:spcPct val="35000"/>
            </a:spcAft>
          </a:pPr>
          <a:r>
            <a:rPr lang="en-US" sz="2900" kern="1200" dirty="0" smtClean="0"/>
            <a:t>Perform Dramatic </a:t>
          </a:r>
          <a:r>
            <a:rPr lang="en-US" sz="2800" kern="1200" dirty="0" smtClean="0"/>
            <a:t>Works</a:t>
          </a:r>
          <a:endParaRPr lang="en-US" sz="2800" kern="1200" dirty="0"/>
        </a:p>
      </dsp:txBody>
      <dsp:txXfrm>
        <a:off x="37941" y="1761964"/>
        <a:ext cx="2514918" cy="1219518"/>
      </dsp:txXfrm>
    </dsp:sp>
    <dsp:sp modelId="{4EE63EE9-749A-4552-88F6-264FC9A9F10E}">
      <dsp:nvSpPr>
        <dsp:cNvPr id="0" name=""/>
        <dsp:cNvSpPr/>
      </dsp:nvSpPr>
      <dsp:spPr>
        <a:xfrm>
          <a:off x="213359" y="3019423"/>
          <a:ext cx="91440" cy="1031876"/>
        </a:xfrm>
        <a:custGeom>
          <a:avLst/>
          <a:gdLst/>
          <a:ahLst/>
          <a:cxnLst/>
          <a:rect l="0" t="0" r="0" b="0"/>
          <a:pathLst>
            <a:path>
              <a:moveTo>
                <a:pt x="45720" y="0"/>
              </a:moveTo>
              <a:lnTo>
                <a:pt x="45720" y="103187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022349A-0D0C-4F29-8095-BDB4C3E296D4}">
      <dsp:nvSpPr>
        <dsp:cNvPr id="0" name=""/>
        <dsp:cNvSpPr/>
      </dsp:nvSpPr>
      <dsp:spPr>
        <a:xfrm>
          <a:off x="259079" y="3403600"/>
          <a:ext cx="2072640" cy="12954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kern="1200" dirty="0" smtClean="0"/>
            <a:t>Includes musicals, opera, ballet, musical reviews, etc.</a:t>
          </a:r>
          <a:endParaRPr lang="en-US" sz="1600" kern="1200" dirty="0"/>
        </a:p>
      </dsp:txBody>
      <dsp:txXfrm>
        <a:off x="297020" y="3441541"/>
        <a:ext cx="1996758" cy="1219518"/>
      </dsp:txXfrm>
    </dsp:sp>
    <dsp:sp modelId="{78491B7E-4576-4336-BC88-3F0A36B50CA3}">
      <dsp:nvSpPr>
        <dsp:cNvPr id="0" name=""/>
        <dsp:cNvSpPr/>
      </dsp:nvSpPr>
      <dsp:spPr>
        <a:xfrm>
          <a:off x="213359" y="3019423"/>
          <a:ext cx="91440" cy="2651126"/>
        </a:xfrm>
        <a:custGeom>
          <a:avLst/>
          <a:gdLst/>
          <a:ahLst/>
          <a:cxnLst/>
          <a:rect l="0" t="0" r="0" b="0"/>
          <a:pathLst>
            <a:path>
              <a:moveTo>
                <a:pt x="45720" y="0"/>
              </a:moveTo>
              <a:lnTo>
                <a:pt x="45720" y="265112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50CBCDB-EFCA-48F4-A36E-CA2BDC7010BD}">
      <dsp:nvSpPr>
        <dsp:cNvPr id="0" name=""/>
        <dsp:cNvSpPr/>
      </dsp:nvSpPr>
      <dsp:spPr>
        <a:xfrm>
          <a:off x="259079" y="5022850"/>
          <a:ext cx="2072640" cy="12954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0000"/>
              </a:solidFill>
            </a:rPr>
            <a:t>Direct License required from the </a:t>
          </a:r>
          <a:r>
            <a:rPr lang="en-US" sz="1600" kern="1200" dirty="0" smtClean="0">
              <a:solidFill>
                <a:srgbClr val="FF0000"/>
              </a:solidFill>
            </a:rPr>
            <a:t>publisher </a:t>
          </a:r>
          <a:endParaRPr lang="en-US" sz="1600" kern="1200" dirty="0">
            <a:solidFill>
              <a:srgbClr val="FF0000"/>
            </a:solidFill>
          </a:endParaRPr>
        </a:p>
      </dsp:txBody>
      <dsp:txXfrm>
        <a:off x="297020" y="5060791"/>
        <a:ext cx="1996758" cy="121951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FCA9CA-BD72-443D-A26A-1127481791C3}">
      <dsp:nvSpPr>
        <dsp:cNvPr id="0" name=""/>
        <dsp:cNvSpPr/>
      </dsp:nvSpPr>
      <dsp:spPr>
        <a:xfrm>
          <a:off x="233934" y="0"/>
          <a:ext cx="2484668" cy="140069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endParaRPr lang="en-US" sz="2800" kern="1200" dirty="0" smtClean="0"/>
        </a:p>
        <a:p>
          <a:pPr lvl="0" algn="ctr" defTabSz="1244600">
            <a:lnSpc>
              <a:spcPct val="90000"/>
            </a:lnSpc>
            <a:spcBef>
              <a:spcPct val="0"/>
            </a:spcBef>
            <a:spcAft>
              <a:spcPct val="35000"/>
            </a:spcAft>
          </a:pPr>
          <a:r>
            <a:rPr lang="en-US" sz="2800" kern="1200" dirty="0" smtClean="0"/>
            <a:t>Perform</a:t>
          </a:r>
        </a:p>
        <a:p>
          <a:pPr lvl="0" algn="ctr" defTabSz="1244600">
            <a:lnSpc>
              <a:spcPct val="90000"/>
            </a:lnSpc>
            <a:spcBef>
              <a:spcPct val="0"/>
            </a:spcBef>
            <a:spcAft>
              <a:spcPct val="35000"/>
            </a:spcAft>
          </a:pPr>
          <a:endParaRPr lang="en-US" sz="3500" kern="1200" dirty="0"/>
        </a:p>
      </dsp:txBody>
      <dsp:txXfrm>
        <a:off x="274959" y="41025"/>
        <a:ext cx="2402618" cy="1318644"/>
      </dsp:txXfrm>
    </dsp:sp>
    <dsp:sp modelId="{4EE63EE9-749A-4552-88F6-264FC9A9F10E}">
      <dsp:nvSpPr>
        <dsp:cNvPr id="0" name=""/>
        <dsp:cNvSpPr/>
      </dsp:nvSpPr>
      <dsp:spPr>
        <a:xfrm>
          <a:off x="436681" y="1400694"/>
          <a:ext cx="91440" cy="890964"/>
        </a:xfrm>
        <a:custGeom>
          <a:avLst/>
          <a:gdLst/>
          <a:ahLst/>
          <a:cxnLst/>
          <a:rect l="0" t="0" r="0" b="0"/>
          <a:pathLst>
            <a:path>
              <a:moveTo>
                <a:pt x="45720" y="0"/>
              </a:moveTo>
              <a:lnTo>
                <a:pt x="45720" y="890964"/>
              </a:lnTo>
              <a:lnTo>
                <a:pt x="88446" y="89096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022349A-0D0C-4F29-8095-BDB4C3E296D4}">
      <dsp:nvSpPr>
        <dsp:cNvPr id="0" name=""/>
        <dsp:cNvSpPr/>
      </dsp:nvSpPr>
      <dsp:spPr>
        <a:xfrm>
          <a:off x="525128" y="1699614"/>
          <a:ext cx="2066831" cy="118408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kern="1200" dirty="0" smtClean="0"/>
            <a:t>Most performances in an educational setting constitute Fair Use</a:t>
          </a:r>
          <a:endParaRPr lang="en-US" sz="1600" kern="1200" dirty="0"/>
        </a:p>
      </dsp:txBody>
      <dsp:txXfrm>
        <a:off x="559809" y="1734295"/>
        <a:ext cx="1997469" cy="1114726"/>
      </dsp:txXfrm>
    </dsp:sp>
    <dsp:sp modelId="{39D32948-4992-480B-AA0B-5C9428645A93}">
      <dsp:nvSpPr>
        <dsp:cNvPr id="0" name=""/>
        <dsp:cNvSpPr/>
      </dsp:nvSpPr>
      <dsp:spPr>
        <a:xfrm>
          <a:off x="436681" y="1400694"/>
          <a:ext cx="91440" cy="2225923"/>
        </a:xfrm>
        <a:custGeom>
          <a:avLst/>
          <a:gdLst/>
          <a:ahLst/>
          <a:cxnLst/>
          <a:rect l="0" t="0" r="0" b="0"/>
          <a:pathLst>
            <a:path>
              <a:moveTo>
                <a:pt x="45720" y="0"/>
              </a:moveTo>
              <a:lnTo>
                <a:pt x="45720" y="2225923"/>
              </a:lnTo>
              <a:lnTo>
                <a:pt x="68421" y="22259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A1CAE2D-916B-4321-A834-26761B347097}">
      <dsp:nvSpPr>
        <dsp:cNvPr id="0" name=""/>
        <dsp:cNvSpPr/>
      </dsp:nvSpPr>
      <dsp:spPr>
        <a:xfrm>
          <a:off x="505102" y="3072837"/>
          <a:ext cx="2066831" cy="110756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kern="1200" dirty="0" smtClean="0"/>
            <a:t>Outside of an educational setting a performance license is required.</a:t>
          </a:r>
        </a:p>
      </dsp:txBody>
      <dsp:txXfrm>
        <a:off x="537541" y="3105276"/>
        <a:ext cx="2001953" cy="1042683"/>
      </dsp:txXfrm>
    </dsp:sp>
    <dsp:sp modelId="{53B50E27-F317-44D8-940F-7B8A998BA96F}">
      <dsp:nvSpPr>
        <dsp:cNvPr id="0" name=""/>
        <dsp:cNvSpPr/>
      </dsp:nvSpPr>
      <dsp:spPr>
        <a:xfrm>
          <a:off x="433995" y="1400694"/>
          <a:ext cx="91440" cy="3455741"/>
        </a:xfrm>
        <a:custGeom>
          <a:avLst/>
          <a:gdLst/>
          <a:ahLst/>
          <a:cxnLst/>
          <a:rect l="0" t="0" r="0" b="0"/>
          <a:pathLst>
            <a:path>
              <a:moveTo>
                <a:pt x="48405" y="0"/>
              </a:moveTo>
              <a:lnTo>
                <a:pt x="45720" y="345574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4DE805A-2E26-4CAB-99C7-A46372CC6F4D}">
      <dsp:nvSpPr>
        <dsp:cNvPr id="0" name=""/>
        <dsp:cNvSpPr/>
      </dsp:nvSpPr>
      <dsp:spPr>
        <a:xfrm>
          <a:off x="479715" y="4343400"/>
          <a:ext cx="2066831" cy="102607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kern="1200" dirty="0" smtClean="0"/>
            <a:t>Venues such as malls, stadiums, etc. may have blanket licenses</a:t>
          </a:r>
        </a:p>
      </dsp:txBody>
      <dsp:txXfrm>
        <a:off x="509768" y="4373453"/>
        <a:ext cx="2006725" cy="965966"/>
      </dsp:txXfrm>
    </dsp:sp>
    <dsp:sp modelId="{35A76A1E-9E90-4C41-B99D-BF404A28F7C8}">
      <dsp:nvSpPr>
        <dsp:cNvPr id="0" name=""/>
        <dsp:cNvSpPr/>
      </dsp:nvSpPr>
      <dsp:spPr>
        <a:xfrm>
          <a:off x="433995" y="1400694"/>
          <a:ext cx="91440" cy="4677751"/>
        </a:xfrm>
        <a:custGeom>
          <a:avLst/>
          <a:gdLst/>
          <a:ahLst/>
          <a:cxnLst/>
          <a:rect l="0" t="0" r="0" b="0"/>
          <a:pathLst>
            <a:path>
              <a:moveTo>
                <a:pt x="48405" y="0"/>
              </a:moveTo>
              <a:lnTo>
                <a:pt x="45720" y="467775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81BBA3-CF72-49F4-B13D-B7A018367A84}">
      <dsp:nvSpPr>
        <dsp:cNvPr id="0" name=""/>
        <dsp:cNvSpPr/>
      </dsp:nvSpPr>
      <dsp:spPr>
        <a:xfrm>
          <a:off x="479715" y="5486400"/>
          <a:ext cx="2066831" cy="118408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kern="1200" dirty="0" smtClean="0"/>
            <a:t>Performers verify licensing is in place with the venue or acquire the license</a:t>
          </a:r>
        </a:p>
      </dsp:txBody>
      <dsp:txXfrm>
        <a:off x="514396" y="5521081"/>
        <a:ext cx="1997469" cy="1114726"/>
      </dsp:txXfrm>
    </dsp:sp>
    <dsp:sp modelId="{78491B7E-4576-4336-BC88-3F0A36B50CA3}">
      <dsp:nvSpPr>
        <dsp:cNvPr id="0" name=""/>
        <dsp:cNvSpPr/>
      </dsp:nvSpPr>
      <dsp:spPr>
        <a:xfrm>
          <a:off x="433995" y="1400694"/>
          <a:ext cx="91440" cy="5957490"/>
        </a:xfrm>
        <a:custGeom>
          <a:avLst/>
          <a:gdLst/>
          <a:ahLst/>
          <a:cxnLst/>
          <a:rect l="0" t="0" r="0" b="0"/>
          <a:pathLst>
            <a:path>
              <a:moveTo>
                <a:pt x="48405" y="0"/>
              </a:moveTo>
              <a:lnTo>
                <a:pt x="45720" y="595749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50CBCDB-EFCA-48F4-A36E-CA2BDC7010BD}">
      <dsp:nvSpPr>
        <dsp:cNvPr id="0" name=""/>
        <dsp:cNvSpPr/>
      </dsp:nvSpPr>
      <dsp:spPr>
        <a:xfrm>
          <a:off x="479715" y="6766140"/>
          <a:ext cx="2066831" cy="118408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0000"/>
              </a:solidFill>
            </a:rPr>
            <a:t>Performance License required from Performing Rights Org (BMI, ASCAP, SESAC)</a:t>
          </a:r>
          <a:endParaRPr lang="en-US" sz="1600" kern="1200" dirty="0">
            <a:solidFill>
              <a:srgbClr val="FF0000"/>
            </a:solidFill>
          </a:endParaRPr>
        </a:p>
      </dsp:txBody>
      <dsp:txXfrm>
        <a:off x="514396" y="6800821"/>
        <a:ext cx="1997469" cy="111472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3407"/>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970938" y="0"/>
            <a:ext cx="3037840" cy="463407"/>
          </a:xfrm>
          <a:prstGeom prst="rect">
            <a:avLst/>
          </a:prstGeom>
        </p:spPr>
        <p:txBody>
          <a:bodyPr vert="horz" lIns="91440" tIns="45720" rIns="91440" bIns="45720" rtlCol="0"/>
          <a:lstStyle>
            <a:lvl1pPr algn="r">
              <a:defRPr sz="1200"/>
            </a:lvl1pPr>
          </a:lstStyle>
          <a:p>
            <a:fld id="{FB027185-10FB-4A57-B3F0-45136A811A24}" type="datetimeFigureOut">
              <a:rPr lang="uk-UA" smtClean="0"/>
              <a:t>18.10.2018</a:t>
            </a:fld>
            <a:endParaRPr lang="uk-UA"/>
          </a:p>
        </p:txBody>
      </p:sp>
      <p:sp>
        <p:nvSpPr>
          <p:cNvPr id="4" name="Slide Image Placeholder 3"/>
          <p:cNvSpPr>
            <a:spLocks noGrp="1" noRot="1" noChangeAspect="1"/>
          </p:cNvSpPr>
          <p:nvPr>
            <p:ph type="sldImg" idx="2"/>
          </p:nvPr>
        </p:nvSpPr>
        <p:spPr>
          <a:xfrm>
            <a:off x="735013" y="1154113"/>
            <a:ext cx="5540375" cy="3116262"/>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701040" y="4444862"/>
            <a:ext cx="5608320" cy="363670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772669"/>
            <a:ext cx="3037840" cy="463406"/>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970938" y="8772669"/>
            <a:ext cx="3037840" cy="463406"/>
          </a:xfrm>
          <a:prstGeom prst="rect">
            <a:avLst/>
          </a:prstGeom>
        </p:spPr>
        <p:txBody>
          <a:bodyPr vert="horz" lIns="91440" tIns="45720" rIns="91440" bIns="45720"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harryfox.com/find_out/faq.php?open_section=esynch"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About this presentation:  All material is provided by the MPA.  You may remove slides to fit your needs, but any new information added should be presented as your</a:t>
            </a:r>
            <a:r>
              <a:rPr lang="en-US" baseline="0" dirty="0"/>
              <a:t> own, not as MPA information.  Within these presentation notes,</a:t>
            </a:r>
            <a:r>
              <a:rPr lang="en-US" dirty="0"/>
              <a:t> numbers are used to </a:t>
            </a:r>
            <a:r>
              <a:rPr lang="en-US" baseline="0" dirty="0"/>
              <a:t> indicate a click to animate the next set of information on the slide.</a:t>
            </a:r>
          </a:p>
          <a:p>
            <a:endParaRPr lang="en-US" dirty="0"/>
          </a:p>
          <a:p>
            <a:r>
              <a:rPr lang="en-US" dirty="0"/>
              <a:t>Presenter Introduction:</a:t>
            </a:r>
          </a:p>
          <a:p>
            <a:r>
              <a:rPr lang="en-US" dirty="0"/>
              <a:t>I’m here today to talk to you about copyright. </a:t>
            </a:r>
            <a:r>
              <a:rPr lang="en-US" dirty="0" smtClean="0"/>
              <a:t>As musicians </a:t>
            </a:r>
            <a:r>
              <a:rPr lang="en-US" dirty="0"/>
              <a:t>and future music educators you are responsible for upholding copyright law.</a:t>
            </a:r>
            <a:r>
              <a:rPr lang="en-US" baseline="0" dirty="0"/>
              <a:t> </a:t>
            </a:r>
            <a:r>
              <a:rPr lang="en-US" dirty="0"/>
              <a:t>By the</a:t>
            </a:r>
            <a:r>
              <a:rPr lang="en-US" baseline="0" dirty="0"/>
              <a:t> end of our session, you should be armed with information to stay within the law and approach </a:t>
            </a:r>
            <a:r>
              <a:rPr lang="en-US" dirty="0"/>
              <a:t>common situations you may face in your future job with the proper care expected of a professional.  </a:t>
            </a:r>
            <a:r>
              <a:rPr lang="en-US" dirty="0" smtClean="0"/>
              <a:t>Key terms and dates are provided in the resource guide, so </a:t>
            </a:r>
            <a:r>
              <a:rPr lang="en-US" dirty="0"/>
              <a:t>you </a:t>
            </a:r>
            <a:r>
              <a:rPr lang="en-US" dirty="0" smtClean="0"/>
              <a:t>shouldn’t have to capture those during </a:t>
            </a:r>
            <a:r>
              <a:rPr lang="en-US" dirty="0"/>
              <a:t>the presentation.</a:t>
            </a: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a:t>
            </a:fld>
            <a:endParaRPr lang="uk-UA" dirty="0"/>
          </a:p>
        </p:txBody>
      </p:sp>
    </p:spTree>
    <p:extLst>
      <p:ext uri="{BB962C8B-B14F-4D97-AF65-F5344CB8AC3E}">
        <p14:creationId xmlns:p14="http://schemas.microsoft.com/office/powerpoint/2010/main" val="33901226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a:t>
            </a:r>
            <a:r>
              <a:rPr lang="en-US" baseline="0" dirty="0" smtClean="0"/>
              <a:t>can </a:t>
            </a:r>
            <a:r>
              <a:rPr lang="en-US" baseline="0" dirty="0"/>
              <a:t>be easy to copy and share musical works </a:t>
            </a:r>
            <a:r>
              <a:rPr lang="en-US" baseline="0" dirty="0" smtClean="0"/>
              <a:t>illegally.  As t</a:t>
            </a:r>
            <a:r>
              <a:rPr lang="en-US" dirty="0" smtClean="0"/>
              <a:t>eachers</a:t>
            </a:r>
            <a:r>
              <a:rPr lang="en-US" dirty="0"/>
              <a:t>, educators, and musicians, you have to be vigilant to make sure your</a:t>
            </a:r>
            <a:r>
              <a:rPr lang="en-US" baseline="0" dirty="0"/>
              <a:t> actions don’t have a negative impact by infringing on copyright.</a:t>
            </a:r>
            <a:endParaRPr lang="en-US" dirty="0"/>
          </a:p>
          <a:p>
            <a:pPr marL="0" indent="0">
              <a:buFontTx/>
              <a:buNone/>
            </a:pPr>
            <a:endParaRPr lang="en-US" dirty="0" smtClean="0"/>
          </a:p>
          <a:p>
            <a:pPr marL="0" indent="0">
              <a:buFontTx/>
              <a:buNone/>
            </a:pPr>
            <a:r>
              <a:rPr lang="en-US" dirty="0" smtClean="0"/>
              <a:t>You need to think before you upload or share any copyrighted content.</a:t>
            </a:r>
          </a:p>
          <a:p>
            <a:pPr marL="0" indent="0">
              <a:buFontTx/>
              <a:buNone/>
            </a:pPr>
            <a:endParaRPr lang="en-US" dirty="0"/>
          </a:p>
          <a:p>
            <a:pPr marL="0" indent="0">
              <a:buFontTx/>
              <a:buNone/>
            </a:pPr>
            <a:r>
              <a:rPr lang="en-US" dirty="0"/>
              <a:t>1 -Making a “Copy” happens in different forms such as a photocopy, passing</a:t>
            </a:r>
            <a:r>
              <a:rPr lang="en-US" baseline="0" dirty="0"/>
              <a:t> files digitally through file share sites or other means, such as taking a </a:t>
            </a:r>
            <a:r>
              <a:rPr lang="en-US" dirty="0"/>
              <a:t>picture of music, sharing</a:t>
            </a:r>
            <a:r>
              <a:rPr lang="en-US" baseline="0" dirty="0"/>
              <a:t> files without permission of the copyright owner, etc.  </a:t>
            </a:r>
          </a:p>
          <a:p>
            <a:pPr marL="0" indent="0">
              <a:buFontTx/>
              <a:buNone/>
            </a:pPr>
            <a:endParaRPr lang="en-US" baseline="0" dirty="0"/>
          </a:p>
          <a:p>
            <a:pPr marL="0" indent="0">
              <a:buFontTx/>
              <a:buNone/>
            </a:pPr>
            <a:r>
              <a:rPr lang="en-US" b="1" baseline="0" dirty="0"/>
              <a:t>2 - </a:t>
            </a:r>
            <a:r>
              <a:rPr lang="en-US" b="1" dirty="0"/>
              <a:t>Let’s consider what can happen if you do infringe on copyright law.</a:t>
            </a:r>
            <a:endParaRPr lang="en-US" dirty="0"/>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10</a:t>
            </a:fld>
            <a:endParaRPr lang="uk-UA"/>
          </a:p>
        </p:txBody>
      </p:sp>
    </p:spTree>
    <p:extLst>
      <p:ext uri="{BB962C8B-B14F-4D97-AF65-F5344CB8AC3E}">
        <p14:creationId xmlns:p14="http://schemas.microsoft.com/office/powerpoint/2010/main" val="40536938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33680" y="4315215"/>
            <a:ext cx="6543040" cy="4693743"/>
          </a:xfrm>
        </p:spPr>
        <p:txBody>
          <a:bodyPr/>
          <a:lstStyle/>
          <a:p>
            <a:r>
              <a:rPr lang="en-US" sz="1100" dirty="0"/>
              <a:t>According to Purdue University’s Legal Assessment on Copyright Law, consequences of copyright infringement may </a:t>
            </a:r>
            <a:r>
              <a:rPr lang="en-US" sz="1100" dirty="0" smtClean="0"/>
              <a:t>include:</a:t>
            </a:r>
            <a:endParaRPr lang="en-US" sz="1100" dirty="0"/>
          </a:p>
          <a:p>
            <a:pPr fontAlgn="base"/>
            <a:r>
              <a:rPr lang="en-US" sz="1100" b="1" dirty="0"/>
              <a:t>1 </a:t>
            </a:r>
            <a:r>
              <a:rPr lang="en-US" sz="1100" b="1" dirty="0" smtClean="0"/>
              <a:t>–</a:t>
            </a:r>
            <a:r>
              <a:rPr lang="en-US" sz="1100" dirty="0" smtClean="0"/>
              <a:t>Receiving a </a:t>
            </a:r>
            <a:r>
              <a:rPr lang="en-US" sz="1100" b="1" dirty="0" smtClean="0"/>
              <a:t>Cease </a:t>
            </a:r>
            <a:r>
              <a:rPr lang="en-US" sz="1100" b="1" dirty="0"/>
              <a:t>and Desist </a:t>
            </a:r>
            <a:r>
              <a:rPr lang="en-US" sz="1100" b="1" dirty="0" smtClean="0"/>
              <a:t>Letter</a:t>
            </a:r>
            <a:r>
              <a:rPr lang="en-US" sz="1100" b="1" dirty="0"/>
              <a:t> </a:t>
            </a:r>
            <a:r>
              <a:rPr lang="en-US" sz="1100" dirty="0" smtClean="0"/>
              <a:t>from the copyright o</a:t>
            </a:r>
            <a:r>
              <a:rPr lang="en-US" sz="1100" b="0" dirty="0" smtClean="0"/>
              <a:t>wner </a:t>
            </a:r>
            <a:r>
              <a:rPr lang="en-US" sz="1100" b="0" dirty="0"/>
              <a:t>requesting </a:t>
            </a:r>
            <a:r>
              <a:rPr lang="en-US" sz="1100" b="0" dirty="0" smtClean="0"/>
              <a:t>the alleged activity is stopped immediately.</a:t>
            </a:r>
            <a:endParaRPr lang="en-US" sz="1100" b="1" dirty="0"/>
          </a:p>
          <a:p>
            <a:pPr fontAlgn="base"/>
            <a:r>
              <a:rPr lang="en-US" sz="1100" b="1" dirty="0"/>
              <a:t>2- </a:t>
            </a:r>
            <a:r>
              <a:rPr lang="en-US" sz="1100" dirty="0" smtClean="0"/>
              <a:t>Copyright </a:t>
            </a:r>
            <a:r>
              <a:rPr lang="en-US" sz="1100" dirty="0"/>
              <a:t>owners may bring civil suit against infringers for infringement of copyright under federal law with two likely outcomes, the first of which is an </a:t>
            </a:r>
            <a:r>
              <a:rPr lang="en-US" sz="1100" b="1" dirty="0"/>
              <a:t>injunction</a:t>
            </a:r>
            <a:r>
              <a:rPr lang="en-US" sz="1100" dirty="0"/>
              <a:t>. An injunction is an official court order to stop conducting infringing acts, including reproducing or distributing copyrighted materials. Failure to comply with an injunction can result in the arrest of copyright violators, as well as additional charges for contempt of court. The second possible outcome is </a:t>
            </a:r>
            <a:r>
              <a:rPr lang="en-US" sz="1100" dirty="0" smtClean="0"/>
              <a:t>a court order stating financial </a:t>
            </a:r>
            <a:r>
              <a:rPr lang="en-US" sz="1100" dirty="0"/>
              <a:t>restitution </a:t>
            </a:r>
            <a:r>
              <a:rPr lang="en-US" sz="1100" dirty="0" smtClean="0"/>
              <a:t>be </a:t>
            </a:r>
            <a:r>
              <a:rPr lang="en-US" sz="1100" dirty="0"/>
              <a:t>paid by the infringer to the copyright owner.</a:t>
            </a:r>
          </a:p>
          <a:p>
            <a:pPr fontAlgn="base"/>
            <a:r>
              <a:rPr lang="en-US" sz="1100" b="1" dirty="0"/>
              <a:t>3 - </a:t>
            </a:r>
            <a:r>
              <a:rPr lang="en-US" sz="1100" dirty="0" smtClean="0"/>
              <a:t>The </a:t>
            </a:r>
            <a:r>
              <a:rPr lang="en-US" sz="1100" dirty="0"/>
              <a:t>amount </a:t>
            </a:r>
            <a:r>
              <a:rPr lang="en-US" sz="1100" dirty="0" smtClean="0"/>
              <a:t> </a:t>
            </a:r>
            <a:r>
              <a:rPr lang="en-US" sz="1100" b="1" dirty="0" smtClean="0"/>
              <a:t>financial restitution </a:t>
            </a:r>
            <a:r>
              <a:rPr lang="en-US" sz="1100" dirty="0"/>
              <a:t>or “damages” that can be awarded for copyright infringement depends on the value of the loss or harm suffered by the copyright owner whose work was infringed and the profits reaped by the infringer. If a copyright infringer’s actions cause a copyright holder to lose a significant amount of income or suffer a damaged reputation, the amount of restitution can add up quickly. In addition,  those who lose a court case are often responsible for paying court costs and attorney’s fees. These expenses can add up over time in drawn-out court battles, increasing a copyright infringer’s financial </a:t>
            </a:r>
            <a:r>
              <a:rPr lang="en-US" sz="1100" dirty="0" smtClean="0"/>
              <a:t>burden if the case is lost.</a:t>
            </a:r>
            <a:endParaRPr lang="en-US" sz="1100" dirty="0"/>
          </a:p>
          <a:p>
            <a:pPr fontAlgn="base"/>
            <a:r>
              <a:rPr lang="en-US" sz="1100" b="1" dirty="0"/>
              <a:t>4 –</a:t>
            </a:r>
            <a:r>
              <a:rPr lang="en-US" sz="1100" b="1" baseline="0" dirty="0"/>
              <a:t> </a:t>
            </a:r>
            <a:r>
              <a:rPr lang="en-US" sz="1100" b="1" dirty="0" smtClean="0"/>
              <a:t> </a:t>
            </a:r>
            <a:r>
              <a:rPr lang="en-US" sz="1100" dirty="0"/>
              <a:t>In addition to actual damages, in cases where an infringer acted </a:t>
            </a:r>
            <a:r>
              <a:rPr lang="en-US" sz="1100" dirty="0" smtClean="0"/>
              <a:t>willfully, </a:t>
            </a:r>
            <a:r>
              <a:rPr lang="en-US" sz="1100" dirty="0"/>
              <a:t>the courts may impose substantial monetary penalties in the form of </a:t>
            </a:r>
            <a:r>
              <a:rPr lang="en-US" sz="1100" b="1" dirty="0"/>
              <a:t>statutory damages or criminal fines</a:t>
            </a:r>
            <a:r>
              <a:rPr lang="en-US" sz="1100" dirty="0"/>
              <a:t>.  In the case of statutory damages, the court may increase its award of civil damages up to $150,000.  With respect to criminal liability for copyright infringement, courts determine fines based on the value of items in question. Cases dealing with counterfeited or unlawfully reproduced materials valued at $2,000 or more are viewed as more serious than violations involving illegal materials with a value less than $2,000. In either case, defendants can be charged fines up to $250,000 for each offense committed.</a:t>
            </a:r>
          </a:p>
          <a:p>
            <a:pPr fontAlgn="base"/>
            <a:r>
              <a:rPr lang="en-US" sz="1100" b="1" dirty="0"/>
              <a:t>5 - Prison Time:  </a:t>
            </a:r>
            <a:r>
              <a:rPr lang="en-US" sz="1100" dirty="0"/>
              <a:t>The U.S. government takes certain types of copyright infringement seriously enough to impose prison time on first-time and repeat offenders. According to the U.S. Department of Justice, first-time offenders can serve up to five years in prison, while repeat violators can face an additional 10 years. </a:t>
            </a:r>
          </a:p>
          <a:p>
            <a:endParaRPr lang="en-US" sz="1100" dirty="0"/>
          </a:p>
        </p:txBody>
      </p:sp>
      <p:sp>
        <p:nvSpPr>
          <p:cNvPr id="4" name="Slide Number Placeholder 3"/>
          <p:cNvSpPr>
            <a:spLocks noGrp="1"/>
          </p:cNvSpPr>
          <p:nvPr>
            <p:ph type="sldNum" sz="quarter" idx="10"/>
          </p:nvPr>
        </p:nvSpPr>
        <p:spPr/>
        <p:txBody>
          <a:bodyPr/>
          <a:lstStyle/>
          <a:p>
            <a:fld id="{BD9C3A12-1E0F-412B-B376-8089A55D946C}" type="slidenum">
              <a:rPr lang="uk-UA" smtClean="0"/>
              <a:t>11</a:t>
            </a:fld>
            <a:endParaRPr lang="uk-UA" dirty="0"/>
          </a:p>
        </p:txBody>
      </p:sp>
    </p:spTree>
    <p:extLst>
      <p:ext uri="{BB962C8B-B14F-4D97-AF65-F5344CB8AC3E}">
        <p14:creationId xmlns:p14="http://schemas.microsoft.com/office/powerpoint/2010/main" val="39020958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44861"/>
            <a:ext cx="5608320" cy="3958453"/>
          </a:xfrm>
        </p:spPr>
        <p:txBody>
          <a:bodyPr/>
          <a:lstStyle/>
          <a:p>
            <a:r>
              <a:rPr lang="en-US" dirty="0"/>
              <a:t>You may be saying to yourself, “Sure, I could see some big company being prosecuted for copyright violations, but little old me, in my school, I can’t do any damage.”</a:t>
            </a:r>
          </a:p>
          <a:p>
            <a:endParaRPr lang="en-US" dirty="0"/>
          </a:p>
          <a:p>
            <a:r>
              <a:rPr lang="en-US" dirty="0"/>
              <a:t>1 - What you have to remember is that you are not acting alone.  </a:t>
            </a:r>
            <a:r>
              <a:rPr lang="en-US" b="1" dirty="0"/>
              <a:t>You as an employee represent your employer, </a:t>
            </a:r>
            <a:r>
              <a:rPr lang="en-US" b="0" dirty="0"/>
              <a:t>the</a:t>
            </a:r>
            <a:r>
              <a:rPr lang="en-US" b="0" baseline="0" dirty="0"/>
              <a:t> </a:t>
            </a:r>
            <a:r>
              <a:rPr lang="en-US" dirty="0"/>
              <a:t>school,  technology firm, professional music organization, media or entertainment company or </a:t>
            </a:r>
            <a:r>
              <a:rPr lang="en-US" dirty="0" smtClean="0"/>
              <a:t>venue where you are employed. </a:t>
            </a:r>
            <a:endParaRPr lang="en-US" dirty="0"/>
          </a:p>
          <a:p>
            <a:endParaRPr lang="en-US" dirty="0"/>
          </a:p>
          <a:p>
            <a:r>
              <a:rPr lang="en-US" dirty="0"/>
              <a:t>Protecting yourself is critical </a:t>
            </a:r>
            <a:r>
              <a:rPr lang="en-US" dirty="0" smtClean="0"/>
              <a:t>when </a:t>
            </a:r>
            <a:r>
              <a:rPr lang="en-US" dirty="0"/>
              <a:t>it comes to your career. </a:t>
            </a:r>
            <a:r>
              <a:rPr lang="en-US" dirty="0" smtClean="0"/>
              <a:t>Producers, DJs, musicians</a:t>
            </a:r>
            <a:r>
              <a:rPr lang="en-US" dirty="0"/>
              <a:t>, and of course teachers – </a:t>
            </a:r>
            <a:r>
              <a:rPr lang="en-US" dirty="0" smtClean="0"/>
              <a:t>could all be at </a:t>
            </a:r>
            <a:r>
              <a:rPr lang="en-US" dirty="0"/>
              <a:t>fault for copyright infringement. </a:t>
            </a:r>
            <a:r>
              <a:rPr lang="en-US" dirty="0" smtClean="0"/>
              <a:t>It’s best to protect your career by always, at all time being on the </a:t>
            </a:r>
            <a:r>
              <a:rPr lang="en-US" dirty="0"/>
              <a:t>legal side</a:t>
            </a:r>
            <a:r>
              <a:rPr lang="en-US" baseline="0" dirty="0"/>
              <a:t> of </a:t>
            </a:r>
            <a:r>
              <a:rPr lang="en-US" baseline="0" dirty="0" smtClean="0"/>
              <a:t>copyright.</a:t>
            </a:r>
            <a:r>
              <a:rPr lang="en-US" dirty="0" smtClean="0"/>
              <a:t>  </a:t>
            </a:r>
            <a:r>
              <a:rPr lang="en-US" b="1" dirty="0"/>
              <a:t>NO employer wants to face legal action because of the actions of an employee.  </a:t>
            </a:r>
            <a:r>
              <a:rPr lang="en-US" dirty="0"/>
              <a:t>Schools have gone to court over copyright.  Teachers have lost jobs.  Fines have been paid. </a:t>
            </a:r>
            <a:r>
              <a:rPr lang="en-US" dirty="0" smtClean="0"/>
              <a:t> </a:t>
            </a:r>
            <a:endParaRPr lang="en-US" dirty="0"/>
          </a:p>
          <a:p>
            <a:endParaRPr lang="en-US" b="1" dirty="0"/>
          </a:p>
          <a:p>
            <a:r>
              <a:rPr lang="en-US" b="1" dirty="0"/>
              <a:t>2- As </a:t>
            </a:r>
            <a:r>
              <a:rPr lang="en-US" b="1" dirty="0" smtClean="0"/>
              <a:t>a </a:t>
            </a:r>
            <a:r>
              <a:rPr lang="en-US" b="1" dirty="0"/>
              <a:t>music professional </a:t>
            </a:r>
            <a:r>
              <a:rPr lang="en-US" b="1" dirty="0" smtClean="0"/>
              <a:t>your employer expects you to </a:t>
            </a:r>
            <a:r>
              <a:rPr lang="en-US" b="1" dirty="0"/>
              <a:t>uphold laws around the work you do!  </a:t>
            </a:r>
            <a:r>
              <a:rPr lang="en-US" dirty="0"/>
              <a:t>Always ask yourself, “Am I cheating someone out of money?”  If the answer is yes, than you are probably infringing under the copyright law and need to take appropriate and responsible action.</a:t>
            </a: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12</a:t>
            </a:fld>
            <a:endParaRPr lang="uk-UA"/>
          </a:p>
        </p:txBody>
      </p:sp>
    </p:spTree>
    <p:extLst>
      <p:ext uri="{BB962C8B-B14F-4D97-AF65-F5344CB8AC3E}">
        <p14:creationId xmlns:p14="http://schemas.microsoft.com/office/powerpoint/2010/main" val="39020958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4549" y="4390921"/>
            <a:ext cx="5848491" cy="476944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t>So how do you stay on the right side of the law with music education and still use music to educate students?  </a:t>
            </a:r>
            <a:r>
              <a:rPr lang="en-US" sz="1050" dirty="0"/>
              <a:t>First, you’ll need to know what </a:t>
            </a:r>
            <a:r>
              <a:rPr lang="en-US" sz="1050" b="1" dirty="0"/>
              <a:t>Fair Use </a:t>
            </a:r>
            <a:r>
              <a:rPr lang="en-US" sz="1050" dirty="0"/>
              <a:t>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smtClean="0"/>
              <a:t>While copyright </a:t>
            </a:r>
            <a:r>
              <a:rPr lang="en-US" sz="1050" dirty="0"/>
              <a:t>law grants authors certain exclusive rights </a:t>
            </a:r>
            <a:r>
              <a:rPr lang="en-US" sz="1050" dirty="0" smtClean="0"/>
              <a:t>to </a:t>
            </a:r>
            <a:r>
              <a:rPr lang="en-US" sz="1050" dirty="0"/>
              <a:t>use of their works, </a:t>
            </a:r>
            <a:r>
              <a:rPr lang="en-US" sz="1050" dirty="0" smtClean="0"/>
              <a:t>it </a:t>
            </a:r>
            <a:r>
              <a:rPr lang="en-US" sz="1050" dirty="0"/>
              <a:t>also places important limitations on those </a:t>
            </a:r>
            <a:r>
              <a:rPr lang="en-US" sz="1050" dirty="0" smtClean="0"/>
              <a:t>rights, such as </a:t>
            </a:r>
            <a:r>
              <a:rPr lang="en-US" sz="1050" b="1" dirty="0" smtClean="0"/>
              <a:t>Fair </a:t>
            </a:r>
            <a:r>
              <a:rPr lang="en-US" sz="1050" b="1" dirty="0"/>
              <a:t>Use.</a:t>
            </a:r>
            <a:r>
              <a:rPr lang="en-US" sz="1050" dirty="0"/>
              <a:t>  “Fair Use” is a legal concept which means that an unauthorized use of a copyrighted work which would otherwise be an infringement of copyright will not be considered infringement because it is a use to which the copyright owner should not object, either because the use does not impair the economic or artistic value of the work, or because it is one of overriding social value.  </a:t>
            </a:r>
            <a:r>
              <a:rPr lang="en-US" sz="1050" dirty="0" smtClean="0"/>
              <a:t>The </a:t>
            </a:r>
            <a:r>
              <a:rPr lang="en-US" sz="1050" dirty="0"/>
              <a:t>law suggests that certain limited uses of a copyrighted work for purposes such as criticism, </a:t>
            </a:r>
            <a:r>
              <a:rPr lang="en-US" sz="1050" dirty="0" smtClean="0"/>
              <a:t>news </a:t>
            </a:r>
            <a:r>
              <a:rPr lang="en-US" sz="1050" dirty="0"/>
              <a:t>reporting, teaching, scholarship, and research may be “fair uses.”  However, this does </a:t>
            </a:r>
            <a:r>
              <a:rPr lang="en-US" sz="1050" b="1" dirty="0"/>
              <a:t>not</a:t>
            </a:r>
            <a:r>
              <a:rPr lang="en-US" sz="1050" dirty="0"/>
              <a:t> mean that, </a:t>
            </a:r>
            <a:r>
              <a:rPr lang="en-US" sz="1050" dirty="0" smtClean="0"/>
              <a:t>a </a:t>
            </a:r>
            <a:r>
              <a:rPr lang="en-US" sz="1050" dirty="0"/>
              <a:t>teacher is free to copy anything he wants for classroom use.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There are four factors used by judges to determine whether a use is “fair.”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050" dirty="0"/>
              <a:t>First is the </a:t>
            </a:r>
            <a:r>
              <a:rPr lang="en-US" sz="1050" b="1" dirty="0"/>
              <a:t>purpose and character of the </a:t>
            </a:r>
            <a:r>
              <a:rPr lang="en-US" sz="1050" b="1" dirty="0" smtClean="0"/>
              <a:t>use. </a:t>
            </a:r>
            <a:r>
              <a:rPr lang="en-US" sz="1050" dirty="0" smtClean="0"/>
              <a:t>Is the use of a </a:t>
            </a:r>
            <a:r>
              <a:rPr lang="en-US" sz="1050" dirty="0"/>
              <a:t>commercial nature or is for nonprofit educational </a:t>
            </a:r>
            <a:r>
              <a:rPr lang="en-US" sz="1050" dirty="0" smtClean="0"/>
              <a:t>purposes?  More </a:t>
            </a:r>
            <a:r>
              <a:rPr lang="en-US" sz="1050" dirty="0"/>
              <a:t>transformative uses </a:t>
            </a:r>
            <a:r>
              <a:rPr lang="en-US" sz="1050" dirty="0" smtClean="0"/>
              <a:t>(such as news reporting) </a:t>
            </a:r>
            <a:r>
              <a:rPr lang="en-US" sz="1050" dirty="0"/>
              <a:t>will weigh in favor of finding of fair use.   </a:t>
            </a:r>
          </a:p>
          <a:p>
            <a:pPr marL="228600" indent="-228600">
              <a:buFontTx/>
              <a:buAutoNum type="arabicPeriod"/>
              <a:defRPr/>
            </a:pPr>
            <a:r>
              <a:rPr lang="en-US" sz="1050" dirty="0" smtClean="0"/>
              <a:t>A second factor is the </a:t>
            </a:r>
            <a:r>
              <a:rPr lang="en-US" sz="1050" b="1" dirty="0"/>
              <a:t>amount and substantiality of the portion used in relation to the copyrighted work as a whole</a:t>
            </a:r>
            <a:r>
              <a:rPr lang="en-US" sz="1050" dirty="0"/>
              <a:t> </a:t>
            </a:r>
            <a:r>
              <a:rPr lang="en-US" sz="1050" dirty="0" smtClean="0"/>
              <a:t>(Is </a:t>
            </a:r>
            <a:r>
              <a:rPr lang="en-US" sz="1050" dirty="0"/>
              <a:t>it long or short in </a:t>
            </a:r>
            <a:r>
              <a:rPr lang="en-US" sz="1050" dirty="0" smtClean="0"/>
              <a:t>length? Are </a:t>
            </a:r>
            <a:r>
              <a:rPr lang="en-US" sz="1050" dirty="0"/>
              <a:t>you copying the entire work, as you might with an image, or </a:t>
            </a:r>
            <a:r>
              <a:rPr lang="en-US" sz="1050" dirty="0" smtClean="0"/>
              <a:t>just part </a:t>
            </a:r>
            <a:r>
              <a:rPr lang="en-US" sz="1050" dirty="0"/>
              <a:t>as you might with a long </a:t>
            </a:r>
            <a:r>
              <a:rPr lang="en-US" sz="1050" dirty="0" smtClean="0"/>
              <a:t>novel?)  There is no definitive numeric value on “amount”, </a:t>
            </a:r>
            <a:r>
              <a:rPr lang="en-US" sz="1050" dirty="0"/>
              <a:t>so </a:t>
            </a:r>
            <a:r>
              <a:rPr lang="en-US" sz="1050" dirty="0" smtClean="0"/>
              <a:t>it is a myth that “</a:t>
            </a:r>
            <a:r>
              <a:rPr lang="en-US" sz="1050" dirty="0"/>
              <a:t>using 30 seconds or less is fine</a:t>
            </a:r>
            <a:r>
              <a:rPr lang="en-US" sz="1050" dirty="0" smtClean="0"/>
              <a:t>”. </a:t>
            </a:r>
            <a:endParaRPr lang="en-US" sz="105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050" dirty="0" smtClean="0"/>
              <a:t>The third factor considers the </a:t>
            </a:r>
            <a:r>
              <a:rPr lang="en-US" sz="1050" b="1" dirty="0"/>
              <a:t>nature of the copyrighted work</a:t>
            </a:r>
            <a:r>
              <a:rPr lang="en-US" sz="1050" dirty="0"/>
              <a:t>. </a:t>
            </a:r>
            <a:r>
              <a:rPr lang="en-US" sz="1050" dirty="0" smtClean="0"/>
              <a:t>Is the work </a:t>
            </a:r>
            <a:r>
              <a:rPr lang="en-US" sz="1050" dirty="0"/>
              <a:t>is factual </a:t>
            </a:r>
            <a:r>
              <a:rPr lang="en-US" sz="1050" dirty="0" smtClean="0"/>
              <a:t>or </a:t>
            </a:r>
            <a:r>
              <a:rPr lang="en-US" sz="1050" dirty="0"/>
              <a:t>highly </a:t>
            </a:r>
            <a:r>
              <a:rPr lang="en-US" sz="1050" dirty="0" smtClean="0"/>
              <a:t>creative? </a:t>
            </a:r>
            <a:r>
              <a:rPr lang="en-US" sz="1050" dirty="0"/>
              <a:t>The more creative </a:t>
            </a:r>
            <a:r>
              <a:rPr lang="en-US" sz="1050" dirty="0" smtClean="0"/>
              <a:t>the nature of the work, </a:t>
            </a:r>
            <a:r>
              <a:rPr lang="en-US" sz="1050" dirty="0"/>
              <a:t>the less likely </a:t>
            </a:r>
            <a:r>
              <a:rPr lang="en-US" sz="1050" dirty="0" smtClean="0"/>
              <a:t>to support </a:t>
            </a:r>
            <a:r>
              <a:rPr lang="en-US" sz="1050" dirty="0"/>
              <a:t>a finding of fair use.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050" dirty="0" smtClean="0"/>
              <a:t>The </a:t>
            </a:r>
            <a:r>
              <a:rPr lang="en-US" sz="1050" dirty="0"/>
              <a:t>fourth factor, </a:t>
            </a:r>
            <a:r>
              <a:rPr lang="en-US" sz="1050" dirty="0" smtClean="0"/>
              <a:t>and perhaps the most critical, is </a:t>
            </a:r>
            <a:r>
              <a:rPr lang="en-US" sz="1050" dirty="0"/>
              <a:t>the </a:t>
            </a:r>
            <a:r>
              <a:rPr lang="en-US" sz="1050" b="1" dirty="0"/>
              <a:t>effect of the use upon the potential market for, or value of, the copyrighted work</a:t>
            </a:r>
            <a:r>
              <a:rPr lang="en-US" sz="1050" dirty="0"/>
              <a:t>.  </a:t>
            </a:r>
            <a:r>
              <a:rPr lang="en-US" sz="1050" dirty="0" smtClean="0"/>
              <a:t>Ask </a:t>
            </a:r>
            <a:r>
              <a:rPr lang="en-US" sz="1050" dirty="0"/>
              <a:t>yourself, “if this kind of use were widespread, what effect would it have on the market for the original?” Copying</a:t>
            </a:r>
            <a:r>
              <a:rPr lang="en-US" sz="1050" baseline="0" dirty="0"/>
              <a:t> or sharing music for </a:t>
            </a:r>
            <a:r>
              <a:rPr lang="en-US" sz="1050" baseline="0" dirty="0" smtClean="0"/>
              <a:t>performance </a:t>
            </a:r>
            <a:r>
              <a:rPr lang="en-US" sz="1050" dirty="0" smtClean="0"/>
              <a:t>eliminates the </a:t>
            </a:r>
            <a:r>
              <a:rPr lang="en-US" sz="1050" dirty="0"/>
              <a:t>need for the performer to make a </a:t>
            </a:r>
            <a:r>
              <a:rPr lang="en-US" sz="1050" baseline="0" dirty="0"/>
              <a:t>purchase impacts the market for that work.  Including a few measures of a complete work in materials for theory study on the other hand, likely does</a:t>
            </a:r>
            <a:r>
              <a:rPr lang="en-US" sz="1050" dirty="0"/>
              <a:t> not have any effect upon the potential market for or value of the work, unless there is a legitimate licensing mechanism in place that allows copyright owners to monetize such uses.  You need to know and understand this difference.</a:t>
            </a:r>
          </a:p>
          <a:p>
            <a:pPr marR="0" lvl="0" algn="l" defTabSz="914400" rtl="0" eaLnBrk="1" fontAlgn="auto" latinLnBrk="0" hangingPunct="1">
              <a:lnSpc>
                <a:spcPct val="100000"/>
              </a:lnSpc>
              <a:spcBef>
                <a:spcPts val="0"/>
              </a:spcBef>
              <a:spcAft>
                <a:spcPts val="0"/>
              </a:spcAft>
              <a:buClrTx/>
              <a:buSzTx/>
              <a:tabLst/>
              <a:defRPr/>
            </a:pPr>
            <a:r>
              <a:rPr lang="en-US" sz="1100" dirty="0"/>
              <a:t>  </a:t>
            </a:r>
          </a:p>
          <a:p>
            <a:endParaRPr lang="en-US" sz="1100" dirty="0"/>
          </a:p>
        </p:txBody>
      </p:sp>
    </p:spTree>
    <p:extLst>
      <p:ext uri="{BB962C8B-B14F-4D97-AF65-F5344CB8AC3E}">
        <p14:creationId xmlns:p14="http://schemas.microsoft.com/office/powerpoint/2010/main" val="6448682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firm</a:t>
            </a:r>
            <a:r>
              <a:rPr lang="en-US" baseline="0" dirty="0"/>
              <a:t> up again what IS p</a:t>
            </a:r>
            <a:r>
              <a:rPr lang="en-US" dirty="0"/>
              <a:t>ermissible under copyright law:</a:t>
            </a:r>
            <a:endParaRPr lang="en-US" baseline="0" dirty="0"/>
          </a:p>
          <a:p>
            <a:endParaRPr lang="en-US" baseline="0" dirty="0"/>
          </a:p>
          <a:p>
            <a:r>
              <a:rPr lang="en-US" dirty="0"/>
              <a:t>1 - Emergency copying</a:t>
            </a:r>
          </a:p>
          <a:p>
            <a:r>
              <a:rPr lang="en-US" dirty="0"/>
              <a:t>2 - Copying excerpts for academic </a:t>
            </a:r>
            <a:r>
              <a:rPr lang="en-US" dirty="0" smtClean="0"/>
              <a:t>purposes </a:t>
            </a:r>
            <a:endParaRPr lang="en-US" dirty="0"/>
          </a:p>
          <a:p>
            <a:r>
              <a:rPr lang="en-US" dirty="0"/>
              <a:t>3 - Small edits on a purchased copy for practicality</a:t>
            </a:r>
          </a:p>
          <a:p>
            <a:r>
              <a:rPr lang="en-US" dirty="0"/>
              <a:t>4 - Recordings for rehearsal or evaluation purposes</a:t>
            </a: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14</a:t>
            </a:fld>
            <a:endParaRPr lang="uk-UA"/>
          </a:p>
        </p:txBody>
      </p:sp>
    </p:spTree>
    <p:extLst>
      <p:ext uri="{BB962C8B-B14F-4D97-AF65-F5344CB8AC3E}">
        <p14:creationId xmlns:p14="http://schemas.microsoft.com/office/powerpoint/2010/main" val="28236012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t>
            </a:r>
            <a:r>
              <a:rPr lang="en-US" dirty="0" smtClean="0"/>
              <a:t>–By now your should understand that copying </a:t>
            </a:r>
            <a:r>
              <a:rPr lang="en-US" dirty="0"/>
              <a:t>without the permission of the copyright owner to avoid purchasing music, regardless of the </a:t>
            </a:r>
            <a:r>
              <a:rPr lang="en-US" dirty="0" smtClean="0"/>
              <a:t>purpose, </a:t>
            </a:r>
            <a:r>
              <a:rPr lang="en-US" dirty="0"/>
              <a:t>is illegal.  I discussed the exceptions such as the emergency clause in the previous slide, but remember that a substitute copy must be purchased.</a:t>
            </a:r>
          </a:p>
          <a:p>
            <a:r>
              <a:rPr lang="en-US" dirty="0"/>
              <a:t>  </a:t>
            </a:r>
          </a:p>
          <a:p>
            <a:r>
              <a:rPr lang="en-US" dirty="0"/>
              <a:t>2 –Read through the final three </a:t>
            </a:r>
            <a:r>
              <a:rPr lang="en-US" dirty="0" smtClean="0"/>
              <a:t>points on the slide. </a:t>
            </a:r>
            <a:r>
              <a:rPr lang="en-US" dirty="0"/>
              <a:t>[pause while read]  The main question that you have to ask yourself when dealing with fair use and the related exceptions is, “Am I cheating someone out of money</a:t>
            </a:r>
            <a:r>
              <a:rPr lang="en-US" dirty="0" smtClean="0"/>
              <a:t>?”</a:t>
            </a:r>
            <a:endParaRPr lang="en-US" dirty="0"/>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15</a:t>
            </a:fld>
            <a:endParaRPr lang="uk-UA"/>
          </a:p>
        </p:txBody>
      </p:sp>
    </p:spTree>
    <p:extLst>
      <p:ext uri="{BB962C8B-B14F-4D97-AF65-F5344CB8AC3E}">
        <p14:creationId xmlns:p14="http://schemas.microsoft.com/office/powerpoint/2010/main" val="38427245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general rule, don’t take more of someone else’s work than you would be happy for them to take of yours. </a:t>
            </a:r>
          </a:p>
          <a:p>
            <a:endParaRPr lang="en-US" dirty="0"/>
          </a:p>
          <a:p>
            <a:r>
              <a:rPr lang="en-US" dirty="0"/>
              <a:t>If you are uncertain about what to do in a copyright situation, ask yourself: “Is this fair to the composer, the publisher, and to me?” and “Am I cheating someone out of money?”</a:t>
            </a:r>
          </a:p>
          <a:p>
            <a:endParaRPr lang="en-US" dirty="0"/>
          </a:p>
          <a:p>
            <a:r>
              <a:rPr lang="en-US" dirty="0"/>
              <a:t>When in doubt, ask permission!</a:t>
            </a: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16</a:t>
            </a:fld>
            <a:endParaRPr lang="uk-UA"/>
          </a:p>
        </p:txBody>
      </p:sp>
    </p:spTree>
    <p:extLst>
      <p:ext uri="{BB962C8B-B14F-4D97-AF65-F5344CB8AC3E}">
        <p14:creationId xmlns:p14="http://schemas.microsoft.com/office/powerpoint/2010/main" val="8350933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44862"/>
            <a:ext cx="5653758" cy="4327807"/>
          </a:xfrm>
        </p:spPr>
        <p:txBody>
          <a:bodyPr/>
          <a:lstStyle/>
          <a:p>
            <a:r>
              <a:rPr lang="en-US" dirty="0" smtClean="0"/>
              <a:t>Let’s take a look at laws around audio r</a:t>
            </a:r>
            <a:r>
              <a:rPr lang="en-US" sz="1200" b="0" i="0" kern="1200" baseline="0" dirty="0" smtClean="0">
                <a:solidFill>
                  <a:schemeClr val="tx1"/>
                </a:solidFill>
                <a:effectLst/>
                <a:latin typeface="+mn-lt"/>
                <a:ea typeface="+mn-ea"/>
                <a:cs typeface="+mn-cs"/>
              </a:rPr>
              <a:t>ecordings</a:t>
            </a:r>
            <a:r>
              <a:rPr lang="en-US" dirty="0"/>
              <a:t>:</a:t>
            </a:r>
            <a:r>
              <a:rPr lang="en-US" sz="1200" b="0" i="0" kern="1200" baseline="0" dirty="0" smtClean="0">
                <a:solidFill>
                  <a:schemeClr val="tx1"/>
                </a:solidFill>
                <a:effectLst/>
                <a:latin typeface="+mn-lt"/>
                <a:ea typeface="+mn-ea"/>
                <a:cs typeface="+mn-cs"/>
              </a:rPr>
              <a:t>  </a:t>
            </a:r>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1 - Copyright law allows educators to make one recording for reference or study purposes</a:t>
            </a:r>
            <a:r>
              <a:rPr lang="en-US" sz="1200" b="0" i="0" kern="1200" baseline="0" dirty="0" smtClean="0">
                <a:solidFill>
                  <a:schemeClr val="tx1"/>
                </a:solidFill>
                <a:effectLst/>
                <a:latin typeface="+mn-lt"/>
                <a:ea typeface="+mn-ea"/>
                <a:cs typeface="+mn-cs"/>
              </a:rPr>
              <a:t>.  One.  </a:t>
            </a:r>
            <a:endParaRPr lang="en-US" sz="1200" b="0" i="0" kern="1200" baseline="0" dirty="0">
              <a:solidFill>
                <a:schemeClr val="tx1"/>
              </a:solidFill>
              <a:effectLst/>
              <a:latin typeface="+mn-lt"/>
              <a:ea typeface="+mn-ea"/>
              <a:cs typeface="+mn-cs"/>
            </a:endParaRPr>
          </a:p>
          <a:p>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2- If you are making more than one 1 copy of a recording, you need a mechanical license. </a:t>
            </a:r>
            <a:r>
              <a:rPr lang="en-US" sz="1200" b="0" i="0" kern="1200" dirty="0">
                <a:solidFill>
                  <a:schemeClr val="tx1"/>
                </a:solidFill>
                <a:effectLst/>
                <a:latin typeface="+mn-lt"/>
                <a:ea typeface="+mn-ea"/>
                <a:cs typeface="+mn-cs"/>
              </a:rPr>
              <a:t>A mechanical license grants the right to reproduce and distribute copyrighted musical compositions (songs) on CDs, records, tapes, ringtones, permanent digital downloads, interactive streams and other digital configurations supporting various business </a:t>
            </a:r>
            <a:r>
              <a:rPr lang="en-US" sz="1200" b="0" i="0" kern="1200" dirty="0" smtClean="0">
                <a:solidFill>
                  <a:schemeClr val="tx1"/>
                </a:solidFill>
                <a:effectLst/>
                <a:latin typeface="+mn-lt"/>
                <a:ea typeface="+mn-ea"/>
                <a:cs typeface="+mn-cs"/>
              </a:rPr>
              <a:t>models. This includes </a:t>
            </a:r>
            <a:r>
              <a:rPr lang="en-US" sz="1200" b="0" i="0" kern="1200" dirty="0">
                <a:solidFill>
                  <a:schemeClr val="tx1"/>
                </a:solidFill>
                <a:effectLst/>
                <a:latin typeface="+mn-lt"/>
                <a:ea typeface="+mn-ea"/>
                <a:cs typeface="+mn-cs"/>
              </a:rPr>
              <a:t>locker-based music services and bundled music offerings. </a:t>
            </a:r>
            <a:endParaRPr lang="en-US" sz="1200" b="0" i="0" kern="1200" dirty="0" smtClean="0">
              <a:solidFill>
                <a:schemeClr val="tx1"/>
              </a:solidFill>
              <a:effectLst/>
              <a:latin typeface="+mn-lt"/>
              <a:ea typeface="+mn-ea"/>
              <a:cs typeface="+mn-cs"/>
            </a:endParaRPr>
          </a:p>
          <a:p>
            <a:r>
              <a:rPr lang="en-US" dirty="0" smtClean="0"/>
              <a:t>If you </a:t>
            </a:r>
            <a:r>
              <a:rPr lang="en-US" sz="1200" b="0" i="0" kern="1200" dirty="0" smtClean="0">
                <a:solidFill>
                  <a:schemeClr val="tx1"/>
                </a:solidFill>
                <a:effectLst/>
                <a:latin typeface="+mn-lt"/>
                <a:ea typeface="+mn-ea"/>
                <a:cs typeface="+mn-cs"/>
              </a:rPr>
              <a:t>want </a:t>
            </a:r>
            <a:r>
              <a:rPr lang="en-US" sz="1200" b="0" i="0" kern="1200" dirty="0">
                <a:solidFill>
                  <a:schemeClr val="tx1"/>
                </a:solidFill>
                <a:effectLst/>
                <a:latin typeface="+mn-lt"/>
                <a:ea typeface="+mn-ea"/>
                <a:cs typeface="+mn-cs"/>
              </a:rPr>
              <a:t>to record and distribute a song that you don’t own or control, or if your business requires the distribution of music that was written by others, you need to obtain a mechanical license. </a:t>
            </a:r>
          </a:p>
          <a:p>
            <a:endParaRPr lang="en-US" sz="1200" b="0" i="0" kern="1200" dirty="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It’s important to note that distributing </a:t>
            </a:r>
            <a:r>
              <a:rPr lang="en-US" sz="1200" b="0" i="0" kern="1200" dirty="0">
                <a:solidFill>
                  <a:schemeClr val="tx1"/>
                </a:solidFill>
                <a:effectLst/>
                <a:latin typeface="+mn-lt"/>
                <a:ea typeface="+mn-ea"/>
                <a:cs typeface="+mn-cs"/>
              </a:rPr>
              <a:t>recordings to your students – even for free – is not allowed without a mechanical license. This includes CDs, or other physical recording, or downloads of music files. The good news is that mechanical rights are not </a:t>
            </a:r>
            <a:r>
              <a:rPr lang="en-US" sz="1200" b="0" i="0" kern="1200" dirty="0" smtClean="0">
                <a:solidFill>
                  <a:schemeClr val="tx1"/>
                </a:solidFill>
                <a:effectLst/>
                <a:latin typeface="+mn-lt"/>
                <a:ea typeface="+mn-ea"/>
                <a:cs typeface="+mn-cs"/>
              </a:rPr>
              <a:t>expensive and can be had quite easily from the publisher or the Harry Fox Agency.  See your guide for these resources. </a:t>
            </a:r>
            <a:endParaRPr lang="en-US" sz="1200" b="0" i="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17</a:t>
            </a:fld>
            <a:endParaRPr lang="uk-UA"/>
          </a:p>
        </p:txBody>
      </p:sp>
    </p:spTree>
    <p:extLst>
      <p:ext uri="{BB962C8B-B14F-4D97-AF65-F5344CB8AC3E}">
        <p14:creationId xmlns:p14="http://schemas.microsoft.com/office/powerpoint/2010/main" val="5315500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45254" y="4390921"/>
            <a:ext cx="5919893" cy="4542332"/>
          </a:xfrm>
        </p:spPr>
        <p:txBody>
          <a:bodyPr/>
          <a:lstStyle/>
          <a:p>
            <a:r>
              <a:rPr lang="en-US" sz="1100" dirty="0"/>
              <a:t>Now let’s shift </a:t>
            </a:r>
            <a:r>
              <a:rPr lang="en-US" sz="1100" dirty="0" smtClean="0"/>
              <a:t>to </a:t>
            </a:r>
            <a:r>
              <a:rPr lang="en-US" sz="1100" dirty="0"/>
              <a:t>look at </a:t>
            </a:r>
            <a:r>
              <a:rPr lang="en-US" sz="1100" u="sng" dirty="0"/>
              <a:t>arranging</a:t>
            </a:r>
            <a:r>
              <a:rPr lang="en-US" sz="1100" dirty="0"/>
              <a:t> music from a copyright</a:t>
            </a:r>
            <a:r>
              <a:rPr lang="en-US" sz="1100" baseline="0" dirty="0"/>
              <a:t> perspective. </a:t>
            </a:r>
            <a:r>
              <a:rPr lang="en-US" sz="1100" dirty="0"/>
              <a:t>  </a:t>
            </a:r>
          </a:p>
          <a:p>
            <a:endParaRPr lang="en-US" sz="1100" baseline="0" dirty="0"/>
          </a:p>
          <a:p>
            <a:r>
              <a:rPr lang="en-US" sz="1100" baseline="0" dirty="0"/>
              <a:t>1 -The technical term for an arrangement is a “Derivative Work”, </a:t>
            </a:r>
            <a:r>
              <a:rPr lang="en-US" sz="1100" baseline="0" dirty="0" smtClean="0"/>
              <a:t>because</a:t>
            </a:r>
            <a:r>
              <a:rPr lang="en-US" sz="1100" dirty="0" smtClean="0"/>
              <a:t> your arrangement is truly derived from another work. If it is based on a copyrighted work, you require a </a:t>
            </a:r>
            <a:r>
              <a:rPr lang="en-US" sz="1100" b="1" baseline="0" dirty="0" smtClean="0"/>
              <a:t>direct </a:t>
            </a:r>
            <a:r>
              <a:rPr lang="en-US" sz="1100" b="1" baseline="0" dirty="0"/>
              <a:t>license</a:t>
            </a:r>
            <a:r>
              <a:rPr lang="en-US" sz="1100" baseline="0" dirty="0"/>
              <a:t> from the copyright owner or</a:t>
            </a:r>
            <a:r>
              <a:rPr lang="en-US" sz="1100" dirty="0"/>
              <a:t> rights holder authorizing you to prepare the arrangement.</a:t>
            </a:r>
            <a:r>
              <a:rPr lang="en-US" sz="1100" baseline="0" dirty="0"/>
              <a:t> </a:t>
            </a:r>
            <a:r>
              <a:rPr lang="en-US" sz="1100" dirty="0"/>
              <a:t>T</a:t>
            </a:r>
            <a:r>
              <a:rPr lang="en-US" sz="1100" baseline="0" dirty="0"/>
              <a:t>he MPA website offers </a:t>
            </a:r>
            <a:r>
              <a:rPr lang="en-US" sz="1100" baseline="0" dirty="0" smtClean="0"/>
              <a:t>a helpful template </a:t>
            </a:r>
            <a:r>
              <a:rPr lang="en-US" sz="1100" baseline="0" dirty="0"/>
              <a:t>to use</a:t>
            </a:r>
            <a:r>
              <a:rPr lang="en-US" sz="1100" dirty="0"/>
              <a:t> </a:t>
            </a:r>
            <a:r>
              <a:rPr lang="en-US" sz="1100" dirty="0" smtClean="0"/>
              <a:t>for </a:t>
            </a:r>
            <a:r>
              <a:rPr lang="en-US" sz="1100" baseline="0" dirty="0" smtClean="0"/>
              <a:t>requesting</a:t>
            </a:r>
            <a:r>
              <a:rPr lang="en-US" sz="1100" dirty="0" smtClean="0"/>
              <a:t> </a:t>
            </a:r>
            <a:r>
              <a:rPr lang="en-US" sz="1100" baseline="0" dirty="0"/>
              <a:t>permission </a:t>
            </a:r>
            <a:r>
              <a:rPr lang="en-US" sz="1100" baseline="0" dirty="0" smtClean="0"/>
              <a:t>from a publisher to </a:t>
            </a:r>
            <a:r>
              <a:rPr lang="en-US" sz="1100" baseline="0" dirty="0"/>
              <a:t>arrange a piece of music.</a:t>
            </a:r>
          </a:p>
          <a:p>
            <a:r>
              <a:rPr lang="en-US" sz="1100" baseline="0" dirty="0" smtClean="0"/>
              <a:t>2 </a:t>
            </a:r>
            <a:r>
              <a:rPr lang="en-US" sz="1100" baseline="0" dirty="0"/>
              <a:t>– </a:t>
            </a:r>
            <a:r>
              <a:rPr lang="en-US" sz="1100" baseline="0" dirty="0" smtClean="0"/>
              <a:t>Keep in mind, as we’ve already discussed</a:t>
            </a:r>
            <a:r>
              <a:rPr lang="en-US" sz="1100" dirty="0" smtClean="0"/>
              <a:t>, if m</a:t>
            </a:r>
            <a:r>
              <a:rPr lang="en-US" sz="1100" baseline="0" dirty="0" smtClean="0"/>
              <a:t>usic </a:t>
            </a:r>
            <a:r>
              <a:rPr lang="en-US" sz="1100" baseline="0" dirty="0"/>
              <a:t>educators </a:t>
            </a:r>
            <a:r>
              <a:rPr lang="en-US" sz="1100" baseline="0" dirty="0" smtClean="0"/>
              <a:t>are looking </a:t>
            </a:r>
            <a:r>
              <a:rPr lang="en-US" sz="1100" baseline="0" dirty="0"/>
              <a:t>to simplify a part based on the needs of their </a:t>
            </a:r>
            <a:r>
              <a:rPr lang="en-US" sz="1100" baseline="0" dirty="0" smtClean="0"/>
              <a:t>students, you may edit </a:t>
            </a:r>
            <a:r>
              <a:rPr lang="en-US" sz="1100" baseline="0" dirty="0"/>
              <a:t>or simplify purchased, PRINTED copies, provided that the fundamental characters of the work is not distorted or </a:t>
            </a:r>
            <a:r>
              <a:rPr lang="en-US" sz="1100" baseline="0" dirty="0" smtClean="0"/>
              <a:t>lyrics</a:t>
            </a:r>
            <a:r>
              <a:rPr lang="en-US" sz="1100" baseline="0" dirty="0"/>
              <a:t>, if any, are not altered or lyrics added if non exist</a:t>
            </a:r>
            <a:r>
              <a:rPr lang="en-US" sz="1100" baseline="0" dirty="0" smtClean="0"/>
              <a:t>.  </a:t>
            </a:r>
            <a:r>
              <a:rPr lang="en-US" sz="1100" baseline="0" dirty="0"/>
              <a:t>In this case, the amount you can change is subject to interpretation, but generally speaking, if the changes are within these</a:t>
            </a:r>
            <a:r>
              <a:rPr lang="en-US" sz="1100" dirty="0"/>
              <a:t> parameters and made  for </a:t>
            </a:r>
            <a:r>
              <a:rPr lang="en-US" sz="1100" baseline="0" dirty="0"/>
              <a:t>educational purposes only, the use is</a:t>
            </a:r>
            <a:r>
              <a:rPr lang="en-US" sz="1100" dirty="0"/>
              <a:t> permissible.</a:t>
            </a:r>
            <a:endParaRPr lang="en-US" sz="1100" baseline="0" dirty="0"/>
          </a:p>
          <a:p>
            <a:r>
              <a:rPr lang="en-US" sz="1100" baseline="0" dirty="0" smtClean="0"/>
              <a:t>For </a:t>
            </a:r>
            <a:r>
              <a:rPr lang="en-US" sz="1100" baseline="0" dirty="0"/>
              <a:t>example, changing a few notes in a tenor line of a purchased choral piece on the printed version you purchased because your students cannot </a:t>
            </a:r>
            <a:r>
              <a:rPr lang="en-US" sz="1100" dirty="0" smtClean="0"/>
              <a:t>reach the high notes </a:t>
            </a:r>
            <a:r>
              <a:rPr lang="en-US" sz="1100" baseline="0" dirty="0" smtClean="0"/>
              <a:t>is </a:t>
            </a:r>
            <a:r>
              <a:rPr lang="en-US" sz="1100" baseline="0" dirty="0"/>
              <a:t>acceptable, while arranging a complete work for </a:t>
            </a:r>
            <a:r>
              <a:rPr lang="en-US" sz="1100" baseline="0" dirty="0" smtClean="0"/>
              <a:t>a young band, based</a:t>
            </a:r>
            <a:r>
              <a:rPr lang="en-US" sz="1100" dirty="0" smtClean="0"/>
              <a:t> on a work originally composed for older bands </a:t>
            </a:r>
            <a:r>
              <a:rPr lang="en-US" sz="1100" baseline="0" dirty="0" smtClean="0"/>
              <a:t>would require </a:t>
            </a:r>
            <a:r>
              <a:rPr lang="en-US" sz="1100" baseline="0" dirty="0"/>
              <a:t>a </a:t>
            </a:r>
            <a:r>
              <a:rPr lang="en-US" sz="1100" dirty="0"/>
              <a:t>direct</a:t>
            </a:r>
            <a:r>
              <a:rPr lang="en-US" sz="1100" baseline="0" dirty="0"/>
              <a:t> license.</a:t>
            </a:r>
          </a:p>
          <a:p>
            <a:pPr>
              <a:lnSpc>
                <a:spcPct val="120000"/>
              </a:lnSpc>
            </a:pPr>
            <a:r>
              <a:rPr lang="en-US" sz="1100" baseline="0" dirty="0" smtClean="0"/>
              <a:t>3 – </a:t>
            </a:r>
            <a:r>
              <a:rPr lang="en-US" sz="1100" dirty="0" smtClean="0"/>
              <a:t>There is an exception that applies to creating an arrangement for purposes of recording a work, pursuant to a mechanical license. The mechanical license allows you to create and distribute a recording of a musical work </a:t>
            </a:r>
            <a:r>
              <a:rPr lang="en-US" sz="1100" b="1" dirty="0" smtClean="0"/>
              <a:t>after</a:t>
            </a:r>
            <a:r>
              <a:rPr lang="en-US" sz="1100" dirty="0" smtClean="0"/>
              <a:t> its initial release in exchange for a license fee set by statute, or law. </a:t>
            </a:r>
            <a:r>
              <a:rPr lang="en-US" sz="1100" dirty="0"/>
              <a:t>A mechanical license is needed for the recording, but no additional license is required for arranging the work to be recorded if the fundamental character of the work is in </a:t>
            </a:r>
            <a:r>
              <a:rPr lang="en-US" sz="1100" dirty="0" smtClean="0"/>
              <a:t>tact.  However, if the arrangement is performed in front of a live audience</a:t>
            </a:r>
            <a:r>
              <a:rPr lang="en-US" sz="1100" dirty="0"/>
              <a:t>, a performance license is </a:t>
            </a:r>
            <a:r>
              <a:rPr lang="en-US" sz="1100" dirty="0" smtClean="0"/>
              <a:t>needed.  If the arrangement </a:t>
            </a:r>
            <a:r>
              <a:rPr lang="en-US" sz="1100" dirty="0"/>
              <a:t>is written down and/or distributed – a direct license is </a:t>
            </a:r>
            <a:r>
              <a:rPr lang="en-US" sz="1100" dirty="0" smtClean="0"/>
              <a:t>needed. </a:t>
            </a:r>
            <a:r>
              <a:rPr lang="en-US" sz="1100" dirty="0" smtClean="0">
                <a:solidFill>
                  <a:schemeClr val="bg1"/>
                </a:solidFill>
              </a:rPr>
              <a:t>needed</a:t>
            </a:r>
            <a:endParaRPr lang="en-US" sz="1100" dirty="0">
              <a:solidFill>
                <a:schemeClr val="bg1"/>
              </a:solidFill>
            </a:endParaRPr>
          </a:p>
          <a:p>
            <a:endParaRPr lang="en-US" sz="1100" dirty="0" smtClean="0"/>
          </a:p>
          <a:p>
            <a:endParaRPr lang="uk-UA" sz="1100" dirty="0"/>
          </a:p>
        </p:txBody>
      </p:sp>
      <p:sp>
        <p:nvSpPr>
          <p:cNvPr id="4" name="Slide Number Placeholder 3"/>
          <p:cNvSpPr>
            <a:spLocks noGrp="1"/>
          </p:cNvSpPr>
          <p:nvPr>
            <p:ph type="sldNum" sz="quarter" idx="10"/>
          </p:nvPr>
        </p:nvSpPr>
        <p:spPr/>
        <p:txBody>
          <a:bodyPr/>
          <a:lstStyle/>
          <a:p>
            <a:fld id="{BD9C3A12-1E0F-412B-B376-8089A55D946C}" type="slidenum">
              <a:rPr lang="uk-UA" smtClean="0"/>
              <a:t>18</a:t>
            </a:fld>
            <a:endParaRPr lang="uk-UA" dirty="0"/>
          </a:p>
        </p:txBody>
      </p:sp>
    </p:spTree>
    <p:extLst>
      <p:ext uri="{BB962C8B-B14F-4D97-AF65-F5344CB8AC3E}">
        <p14:creationId xmlns:p14="http://schemas.microsoft.com/office/powerpoint/2010/main" val="17317435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390921"/>
            <a:ext cx="5653758" cy="4845154"/>
          </a:xfrm>
        </p:spPr>
        <p:txBody>
          <a:bodyPr/>
          <a:lstStyle/>
          <a:p>
            <a:r>
              <a:rPr lang="en-US" sz="1100" b="1" dirty="0" smtClean="0"/>
              <a:t>Let’s talk a bit more about performance rights and licensing.  </a:t>
            </a:r>
          </a:p>
          <a:p>
            <a:r>
              <a:rPr lang="en-US" sz="1100" b="1" dirty="0" smtClean="0"/>
              <a:t>Buying </a:t>
            </a:r>
            <a:r>
              <a:rPr lang="en-US" sz="1100" b="1" dirty="0"/>
              <a:t>sheet music does not grant the purchaser the right to perform it publicly</a:t>
            </a:r>
            <a:r>
              <a:rPr lang="en-US" sz="1100" dirty="0"/>
              <a:t>. The good news is that in most cases the performance of music in educational settings </a:t>
            </a:r>
            <a:r>
              <a:rPr lang="en-US" sz="1100" baseline="0" dirty="0"/>
              <a:t>constitutes</a:t>
            </a:r>
            <a:r>
              <a:rPr lang="en-US" sz="1100" dirty="0"/>
              <a:t> Fair Use, so it’s not something teachers need to worry about in the course of their day to day teaching activities.</a:t>
            </a:r>
          </a:p>
          <a:p>
            <a:endParaRPr lang="en-US" sz="1100" dirty="0"/>
          </a:p>
          <a:p>
            <a:r>
              <a:rPr lang="en-US" sz="1100" dirty="0"/>
              <a:t>A </a:t>
            </a:r>
            <a:r>
              <a:rPr lang="en-US" sz="1100" b="1" dirty="0"/>
              <a:t>Performance license</a:t>
            </a:r>
            <a:r>
              <a:rPr lang="en-US" sz="1100" dirty="0"/>
              <a:t> is needed if you are performing outside of the “educational setting.”  This includes performing at the mall, or a marching band halftime show.  Often, the venue will have blanket performance licenses in place with each of the performing rights </a:t>
            </a:r>
            <a:r>
              <a:rPr lang="en-US" sz="1100" dirty="0" smtClean="0"/>
              <a:t>societies which </a:t>
            </a:r>
            <a:r>
              <a:rPr lang="en-US" sz="1100" dirty="0"/>
              <a:t>aggregate rights on behalf of authors and music publishers for purposes of licensing performance venues. (ASCAP, BMI and SESAC in the US</a:t>
            </a:r>
            <a:r>
              <a:rPr lang="en-US" sz="1100" dirty="0" smtClean="0"/>
              <a:t>)  </a:t>
            </a:r>
            <a:r>
              <a:rPr lang="en-US" sz="1100" b="1" dirty="0"/>
              <a:t>It is your responsibility to </a:t>
            </a:r>
            <a:r>
              <a:rPr lang="en-US" sz="1100" b="1" dirty="0" smtClean="0"/>
              <a:t>confirm </a:t>
            </a:r>
            <a:r>
              <a:rPr lang="en-US" sz="1100" b="1" dirty="0"/>
              <a:t>the necessary performance licenses are in place prior to organizing a performance at a given venue.  </a:t>
            </a:r>
            <a:r>
              <a:rPr lang="en-US" sz="1100" dirty="0"/>
              <a:t>Organizations </a:t>
            </a:r>
            <a:r>
              <a:rPr lang="en-US" sz="1100" dirty="0" smtClean="0"/>
              <a:t>who </a:t>
            </a:r>
            <a:r>
              <a:rPr lang="en-US" sz="1100" dirty="0"/>
              <a:t>promote large events such as Choral Festivals or Marching Band Cavalcades should be the responsible party for acquiring the necessary licenses, and while they would likely be the initial target of any lawsuit, the performing organizations (for example, the choirs or marching bands participating in the events) would not be immune from liability in the event the rights are not secured.  </a:t>
            </a:r>
            <a:r>
              <a:rPr lang="en-US" sz="1100" b="1" dirty="0"/>
              <a:t>Make sure that the organization, host or venue has the proper license.</a:t>
            </a:r>
            <a:r>
              <a:rPr lang="en-US" sz="1100" dirty="0"/>
              <a:t>  Performances sponsored by </a:t>
            </a:r>
            <a:r>
              <a:rPr lang="en-US" sz="1100" dirty="0" err="1"/>
              <a:t>NAfME</a:t>
            </a:r>
            <a:r>
              <a:rPr lang="en-US" sz="1100" dirty="0"/>
              <a:t> are covered through a blanket agreement with ASCAP and BMI.</a:t>
            </a:r>
          </a:p>
          <a:p>
            <a:endParaRPr lang="en-US" sz="1100" dirty="0"/>
          </a:p>
          <a:p>
            <a:r>
              <a:rPr lang="en-US" sz="1100" dirty="0"/>
              <a:t>Each of these (PROs) performances rights organizations </a:t>
            </a:r>
            <a:r>
              <a:rPr lang="en-US" sz="1100" dirty="0" smtClean="0"/>
              <a:t>have </a:t>
            </a:r>
            <a:r>
              <a:rPr lang="en-US" sz="1100" dirty="0"/>
              <a:t>resources on their websites to search titles to see if they are licensed under the authority  of the PROs, and each allows </a:t>
            </a:r>
            <a:r>
              <a:rPr lang="en-US" sz="1100" dirty="0" smtClean="0"/>
              <a:t>you to apply </a:t>
            </a:r>
            <a:r>
              <a:rPr lang="en-US" sz="1100" dirty="0"/>
              <a:t>for licenses </a:t>
            </a:r>
            <a:r>
              <a:rPr lang="en-US" sz="1100" dirty="0" smtClean="0"/>
              <a:t>to perform </a:t>
            </a:r>
            <a:r>
              <a:rPr lang="en-US" sz="1100" dirty="0"/>
              <a:t>the works they represent.  </a:t>
            </a:r>
            <a:r>
              <a:rPr lang="en-US" sz="1100" b="1" dirty="0"/>
              <a:t>The cost to obtain these licenses is either by song or through a blanket license</a:t>
            </a:r>
            <a:r>
              <a:rPr lang="en-US" sz="1100" dirty="0"/>
              <a:t>, and the good news is that it costs only a few cents per song.  </a:t>
            </a:r>
            <a:r>
              <a:rPr lang="en-US" sz="1100" dirty="0" smtClean="0"/>
              <a:t>These </a:t>
            </a:r>
            <a:r>
              <a:rPr lang="en-US" sz="1100" dirty="0"/>
              <a:t>licenses only grant the right to put on </a:t>
            </a:r>
            <a:r>
              <a:rPr lang="en-US" sz="1100" dirty="0" smtClean="0"/>
              <a:t>“nondramatic” </a:t>
            </a:r>
            <a:r>
              <a:rPr lang="en-US" sz="1100" dirty="0"/>
              <a:t>performances of copyrighted works in their respective repertories.  </a:t>
            </a:r>
          </a:p>
        </p:txBody>
      </p:sp>
      <p:sp>
        <p:nvSpPr>
          <p:cNvPr id="4" name="Slide Number Placeholder 3"/>
          <p:cNvSpPr>
            <a:spLocks noGrp="1"/>
          </p:cNvSpPr>
          <p:nvPr>
            <p:ph type="sldNum" sz="quarter" idx="10"/>
          </p:nvPr>
        </p:nvSpPr>
        <p:spPr/>
        <p:txBody>
          <a:bodyPr/>
          <a:lstStyle/>
          <a:p>
            <a:fld id="{BD9C3A12-1E0F-412B-B376-8089A55D946C}" type="slidenum">
              <a:rPr lang="uk-UA" smtClean="0"/>
              <a:t>19</a:t>
            </a:fld>
            <a:endParaRPr lang="uk-UA"/>
          </a:p>
        </p:txBody>
      </p:sp>
    </p:spTree>
    <p:extLst>
      <p:ext uri="{BB962C8B-B14F-4D97-AF65-F5344CB8AC3E}">
        <p14:creationId xmlns:p14="http://schemas.microsoft.com/office/powerpoint/2010/main" val="1473190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1112838"/>
            <a:ext cx="5540375" cy="3116262"/>
          </a:xfrm>
        </p:spPr>
      </p:sp>
      <p:sp>
        <p:nvSpPr>
          <p:cNvPr id="3" name="Notes Placeholder 2"/>
          <p:cNvSpPr>
            <a:spLocks noGrp="1"/>
          </p:cNvSpPr>
          <p:nvPr>
            <p:ph type="body" idx="1"/>
          </p:nvPr>
        </p:nvSpPr>
        <p:spPr/>
        <p:txBody>
          <a:bodyPr/>
          <a:lstStyle/>
          <a:p>
            <a:r>
              <a:rPr lang="en-US" dirty="0">
                <a:solidFill>
                  <a:schemeClr val="tx1"/>
                </a:solidFill>
              </a:rPr>
              <a:t>My goal today is to help you know the answers to</a:t>
            </a:r>
            <a:r>
              <a:rPr lang="en-US" baseline="0" dirty="0">
                <a:solidFill>
                  <a:schemeClr val="tx1"/>
                </a:solidFill>
              </a:rPr>
              <a:t> a couple key </a:t>
            </a:r>
            <a:r>
              <a:rPr lang="en-US" dirty="0">
                <a:solidFill>
                  <a:schemeClr val="tx1"/>
                </a:solidFill>
              </a:rPr>
              <a:t>questions:</a:t>
            </a:r>
          </a:p>
          <a:p>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1 - What is copyright and how does it affect 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2 - And, What do copyright laws allow me to do as an educator?</a:t>
            </a:r>
            <a:endParaRPr lang="uk-UA" sz="1400" b="1"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2</a:t>
            </a:fld>
            <a:endParaRPr lang="uk-UA"/>
          </a:p>
        </p:txBody>
      </p:sp>
    </p:spTree>
    <p:extLst>
      <p:ext uri="{BB962C8B-B14F-4D97-AF65-F5344CB8AC3E}">
        <p14:creationId xmlns:p14="http://schemas.microsoft.com/office/powerpoint/2010/main" val="20608037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63787"/>
            <a:ext cx="5530427" cy="1289834"/>
          </a:xfrm>
        </p:spPr>
        <p:txBody>
          <a:bodyPr/>
          <a:lstStyle/>
          <a:p>
            <a:endParaRPr lang="en-US" dirty="0"/>
          </a:p>
          <a:p>
            <a:r>
              <a:rPr lang="en-US" dirty="0"/>
              <a:t>If you require a direct license to create an arrangement and don’t know who the publisher or copyright holder of a work is, or how to contact them, MPA.org has a large directory of publishers on their website that </a:t>
            </a:r>
            <a:r>
              <a:rPr lang="en-US" dirty="0" smtClean="0"/>
              <a:t>may </a:t>
            </a:r>
            <a:r>
              <a:rPr lang="en-US" dirty="0"/>
              <a:t>help you locate the publisher directly.  You’ll find </a:t>
            </a:r>
            <a:r>
              <a:rPr lang="en-US" dirty="0" smtClean="0"/>
              <a:t>links to these resources in your guide</a:t>
            </a:r>
            <a:r>
              <a:rPr lang="en-US" dirty="0"/>
              <a:t>.</a:t>
            </a: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20</a:t>
            </a:fld>
            <a:endParaRPr lang="uk-UA"/>
          </a:p>
        </p:txBody>
      </p:sp>
    </p:spTree>
    <p:extLst>
      <p:ext uri="{BB962C8B-B14F-4D97-AF65-F5344CB8AC3E}">
        <p14:creationId xmlns:p14="http://schemas.microsoft.com/office/powerpoint/2010/main" val="42891166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mentioned the PRO’s </a:t>
            </a:r>
            <a:r>
              <a:rPr lang="en-US" dirty="0"/>
              <a:t>do not </a:t>
            </a:r>
            <a:r>
              <a:rPr lang="en-US" dirty="0" smtClean="0"/>
              <a:t>license the right to perform </a:t>
            </a:r>
            <a:r>
              <a:rPr lang="en-US" dirty="0" err="1"/>
              <a:t>dramatico</a:t>
            </a:r>
            <a:r>
              <a:rPr lang="en-US" dirty="0"/>
              <a:t>-musical works or to make other dramatic performances of musical works, such as musicals, musical reviews, operas, ballets, etc.  These rights are licensed from the copyright owner, either directly or through a licensing agent and here are some helpful links with more information on how to go about obtaining these types of licenses</a:t>
            </a:r>
            <a:r>
              <a:rPr lang="en-US" dirty="0" smtClean="0"/>
              <a:t>.</a:t>
            </a: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21</a:t>
            </a:fld>
            <a:endParaRPr lang="uk-UA"/>
          </a:p>
        </p:txBody>
      </p:sp>
    </p:spTree>
    <p:extLst>
      <p:ext uri="{BB962C8B-B14F-4D97-AF65-F5344CB8AC3E}">
        <p14:creationId xmlns:p14="http://schemas.microsoft.com/office/powerpoint/2010/main" val="37898851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44861"/>
            <a:ext cx="5653758" cy="463980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And</a:t>
            </a:r>
            <a:r>
              <a:rPr lang="en-US" sz="1200" b="0" i="0" kern="1200" baseline="0" dirty="0">
                <a:solidFill>
                  <a:schemeClr val="tx1"/>
                </a:solidFill>
                <a:effectLst/>
                <a:latin typeface="+mn-lt"/>
                <a:ea typeface="+mn-ea"/>
                <a:cs typeface="+mn-cs"/>
              </a:rPr>
              <a:t> what about Video?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1 -</a:t>
            </a:r>
            <a:r>
              <a:rPr lang="en-US" sz="1200" b="0" i="0" kern="1200" dirty="0">
                <a:solidFill>
                  <a:schemeClr val="tx1"/>
                </a:solidFill>
                <a:effectLst/>
                <a:latin typeface="+mn-lt"/>
                <a:ea typeface="+mn-ea"/>
                <a:cs typeface="+mn-cs"/>
              </a:rPr>
              <a:t>A mechanical license </a:t>
            </a:r>
            <a:r>
              <a:rPr lang="en-US" sz="1200" b="0" i="0" kern="1200" dirty="0" smtClean="0">
                <a:solidFill>
                  <a:schemeClr val="tx1"/>
                </a:solidFill>
                <a:effectLst/>
                <a:latin typeface="+mn-lt"/>
                <a:ea typeface="+mn-ea"/>
                <a:cs typeface="+mn-cs"/>
              </a:rPr>
              <a:t>does not </a:t>
            </a:r>
            <a:r>
              <a:rPr lang="en-US" sz="1200" b="0" i="0" kern="1200" dirty="0">
                <a:solidFill>
                  <a:schemeClr val="tx1"/>
                </a:solidFill>
                <a:effectLst/>
                <a:latin typeface="+mn-lt"/>
                <a:ea typeface="+mn-ea"/>
                <a:cs typeface="+mn-cs"/>
              </a:rPr>
              <a:t>include </a:t>
            </a:r>
            <a:r>
              <a:rPr lang="en-US" sz="1200" b="0" i="0" kern="1200" dirty="0" smtClean="0">
                <a:solidFill>
                  <a:schemeClr val="tx1"/>
                </a:solidFill>
                <a:effectLst/>
                <a:latin typeface="+mn-lt"/>
                <a:ea typeface="+mn-ea"/>
                <a:cs typeface="+mn-cs"/>
              </a:rPr>
              <a:t>use </a:t>
            </a:r>
            <a:r>
              <a:rPr lang="en-US" sz="1200" b="0" i="0" kern="1200" dirty="0">
                <a:solidFill>
                  <a:schemeClr val="tx1"/>
                </a:solidFill>
                <a:effectLst/>
                <a:latin typeface="+mn-lt"/>
                <a:ea typeface="+mn-ea"/>
                <a:cs typeface="+mn-cs"/>
              </a:rPr>
              <a:t>of a song in a video. Video use requires a </a:t>
            </a:r>
            <a:r>
              <a:rPr lang="en-US" sz="1200" b="0" i="0" u="none" strike="noStrike" kern="1200" dirty="0">
                <a:solidFill>
                  <a:schemeClr val="tx1"/>
                </a:solidFill>
                <a:effectLst/>
                <a:latin typeface="+mn-lt"/>
                <a:ea typeface="+mn-ea"/>
                <a:cs typeface="+mn-cs"/>
                <a:hlinkClick r:id="rId3"/>
              </a:rPr>
              <a:t>synchronization license</a:t>
            </a:r>
            <a:r>
              <a:rPr lang="en-US" sz="1200" b="0" i="0" kern="1200" dirty="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(sync license) which </a:t>
            </a:r>
            <a:r>
              <a:rPr lang="en-US" sz="1200" b="0" i="0" kern="1200" dirty="0">
                <a:solidFill>
                  <a:schemeClr val="tx1"/>
                </a:solidFill>
                <a:effectLst/>
                <a:latin typeface="+mn-lt"/>
                <a:ea typeface="+mn-ea"/>
                <a:cs typeface="+mn-cs"/>
              </a:rPr>
              <a:t>you </a:t>
            </a:r>
            <a:r>
              <a:rPr lang="en-US" sz="1200" b="0" i="0" kern="1200" dirty="0" smtClean="0">
                <a:solidFill>
                  <a:schemeClr val="tx1"/>
                </a:solidFill>
                <a:effectLst/>
                <a:latin typeface="+mn-lt"/>
                <a:ea typeface="+mn-ea"/>
                <a:cs typeface="+mn-cs"/>
              </a:rPr>
              <a:t>must obtain </a:t>
            </a:r>
            <a:r>
              <a:rPr lang="en-US" sz="1200" b="0" i="0" kern="1200" dirty="0">
                <a:solidFill>
                  <a:schemeClr val="tx1"/>
                </a:solidFill>
                <a:effectLst/>
                <a:latin typeface="+mn-lt"/>
                <a:ea typeface="+mn-ea"/>
                <a:cs typeface="+mn-cs"/>
              </a:rPr>
              <a:t>by contacting the </a:t>
            </a:r>
            <a:r>
              <a:rPr lang="en-US" sz="1200" b="0" i="0" kern="1200" dirty="0" smtClean="0">
                <a:solidFill>
                  <a:schemeClr val="tx1"/>
                </a:solidFill>
                <a:effectLst/>
                <a:latin typeface="+mn-lt"/>
                <a:ea typeface="+mn-ea"/>
                <a:cs typeface="+mn-cs"/>
              </a:rPr>
              <a:t>publisher </a:t>
            </a:r>
            <a:r>
              <a:rPr lang="en-US" sz="1200" b="0" i="0" kern="1200" dirty="0">
                <a:solidFill>
                  <a:schemeClr val="tx1"/>
                </a:solidFill>
                <a:effectLst/>
                <a:latin typeface="+mn-lt"/>
                <a:ea typeface="+mn-ea"/>
                <a:cs typeface="+mn-cs"/>
              </a:rPr>
              <a:t>directly.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smtClean="0"/>
              <a:t>Unlike the audio recordings, with video, you DO </a:t>
            </a:r>
            <a:r>
              <a:rPr lang="en-US" dirty="0"/>
              <a:t>NOT get </a:t>
            </a:r>
            <a:r>
              <a:rPr lang="en-US" dirty="0" smtClean="0"/>
              <a:t>to make one </a:t>
            </a:r>
            <a:r>
              <a:rPr lang="en-US" dirty="0"/>
              <a:t>reference recording of any </a:t>
            </a:r>
            <a:r>
              <a:rPr lang="en-US" dirty="0" smtClean="0"/>
              <a:t>kind, even for educational purposes. However, </a:t>
            </a:r>
            <a:r>
              <a:rPr lang="en-US" dirty="0"/>
              <a:t>some organizations offer Synchronization licenses which permit an individual to make a video recording of their group’s performance – such as a Choir competition, or a marching band festival – for reference or study, but these uses must first be cleared and permitted (with the proper credentials) by the festival’s staff prior to the beginning of the event. Otherwise, all other videotaping is prohibited</a:t>
            </a:r>
          </a:p>
          <a:p>
            <a:endParaRPr lang="en-US" dirty="0"/>
          </a:p>
          <a:p>
            <a:r>
              <a:rPr lang="en-US" dirty="0"/>
              <a:t>2 </a:t>
            </a:r>
            <a:r>
              <a:rPr lang="en-US" dirty="0" smtClean="0"/>
              <a:t>–Note also that livestreaming </a:t>
            </a:r>
            <a:r>
              <a:rPr lang="en-US" dirty="0"/>
              <a:t>is a public performance, and as you can see here, with the proper Performance Licenses in place, that is okay. Many universities have recently started livestreaming their </a:t>
            </a:r>
            <a:r>
              <a:rPr lang="en-US" dirty="0" smtClean="0"/>
              <a:t>on-campus concert and is permissible under blanket </a:t>
            </a:r>
            <a:r>
              <a:rPr lang="en-US" dirty="0"/>
              <a:t>licenses from </a:t>
            </a:r>
            <a:r>
              <a:rPr lang="en-US" dirty="0" err="1" smtClean="0"/>
              <a:t>PROs.</a:t>
            </a:r>
            <a:r>
              <a:rPr lang="en-US" dirty="0" smtClean="0"/>
              <a:t>   </a:t>
            </a:r>
          </a:p>
          <a:p>
            <a:endParaRPr lang="en-US" dirty="0" smtClean="0"/>
          </a:p>
          <a:p>
            <a:r>
              <a:rPr lang="en-US" dirty="0" smtClean="0"/>
              <a:t>Note that some audio only interactive </a:t>
            </a:r>
            <a:r>
              <a:rPr lang="en-US" dirty="0"/>
              <a:t>streaming </a:t>
            </a:r>
            <a:r>
              <a:rPr lang="en-US" dirty="0" smtClean="0"/>
              <a:t>gives the user the ability to control what they are hearing. This type of interactive streaming requires a </a:t>
            </a:r>
            <a:r>
              <a:rPr lang="en-US" baseline="0" dirty="0" smtClean="0"/>
              <a:t>mechanical license.</a:t>
            </a:r>
            <a:endParaRPr lang="en-US" baseline="0" dirty="0"/>
          </a:p>
          <a:p>
            <a:endParaRPr lang="en-US" dirty="0" smtClean="0"/>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22</a:t>
            </a:fld>
            <a:endParaRPr lang="uk-UA"/>
          </a:p>
        </p:txBody>
      </p:sp>
    </p:spTree>
    <p:extLst>
      <p:ext uri="{BB962C8B-B14F-4D97-AF65-F5344CB8AC3E}">
        <p14:creationId xmlns:p14="http://schemas.microsoft.com/office/powerpoint/2010/main" val="34886185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individuals have questions about internet distribution and being able to post something on the internet that they themselves have recorded. Well, knowing what we’ve learned so far, you have to think about what you just said – Taking something YOU have recorded and posting it publicly for the world to see. In this case, when you made the recording, was it of something that was </a:t>
            </a:r>
            <a:r>
              <a:rPr lang="en-US" dirty="0" smtClean="0"/>
              <a:t>copyrighted?  If </a:t>
            </a:r>
            <a:r>
              <a:rPr lang="en-US" dirty="0"/>
              <a:t>so, do you have the proper license to possess and distribute that recording? You</a:t>
            </a:r>
            <a:r>
              <a:rPr lang="en-US" baseline="0" dirty="0"/>
              <a:t> </a:t>
            </a:r>
            <a:r>
              <a:rPr lang="en-US" baseline="0" dirty="0" smtClean="0"/>
              <a:t>must</a:t>
            </a:r>
            <a:r>
              <a:rPr lang="en-US" dirty="0" smtClean="0"/>
              <a:t> or don’t do it</a:t>
            </a:r>
            <a:r>
              <a:rPr lang="en-US" baseline="0" dirty="0" smtClean="0"/>
              <a:t>.</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23</a:t>
            </a:fld>
            <a:endParaRPr lang="uk-UA"/>
          </a:p>
        </p:txBody>
      </p:sp>
    </p:spTree>
    <p:extLst>
      <p:ext uri="{BB962C8B-B14F-4D97-AF65-F5344CB8AC3E}">
        <p14:creationId xmlns:p14="http://schemas.microsoft.com/office/powerpoint/2010/main" val="41886576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44861"/>
            <a:ext cx="5608320" cy="4639802"/>
          </a:xfrm>
        </p:spPr>
        <p:txBody>
          <a:bodyPr/>
          <a:lstStyle/>
          <a:p>
            <a:r>
              <a:rPr lang="en-US" dirty="0"/>
              <a:t>It’s important the person, or entity, you are receiving permission from is explicitly aware of the purposes of your recording and distribution. This will impact their decision, and ultimately will help protect you against liability from any </a:t>
            </a:r>
            <a:r>
              <a:rPr lang="en-US" dirty="0" smtClean="0"/>
              <a:t>infringement. </a:t>
            </a:r>
            <a:r>
              <a:rPr lang="en-US" dirty="0"/>
              <a:t>Be clear about how many, for what purpose, and how </a:t>
            </a:r>
            <a:r>
              <a:rPr lang="en-US" dirty="0" smtClean="0"/>
              <a:t>your </a:t>
            </a:r>
            <a:r>
              <a:rPr lang="en-US" dirty="0"/>
              <a:t>recording will be distributed throughout all portions of the contracting process and make sure all the details are accurately addressed in the final agreement.</a:t>
            </a:r>
          </a:p>
          <a:p>
            <a:endParaRPr lang="en-US" dirty="0"/>
          </a:p>
          <a:p>
            <a:r>
              <a:rPr lang="en-US" dirty="0"/>
              <a:t>1- Remember that posting something on the Internet is still considered Distribution. Period. All the licensing requirements for each performance and recording still applies on the internet, and should be requested in the ways we’ve discussed previously.</a:t>
            </a:r>
          </a:p>
          <a:p>
            <a:endParaRPr lang="en-US" dirty="0"/>
          </a:p>
          <a:p>
            <a:r>
              <a:rPr lang="en-US" dirty="0"/>
              <a:t>2 - YouTube is its own entity, where many individuals believe it is OK to post something to THEIR page (which they ‘own’).  This is simply not the case. The same rules still apply.  To help prevent unlawful posting, </a:t>
            </a:r>
            <a:r>
              <a:rPr lang="en-US" dirty="0" err="1"/>
              <a:t>Youtube</a:t>
            </a:r>
            <a:r>
              <a:rPr lang="en-US" dirty="0"/>
              <a:t> has multiple licenses with many different publishers for their media. Therefore, if someone (like you) were to post a recording, or video, that contained any sort of media copyrighted by another entity without that person’s expressed, written consent, YouTube will </a:t>
            </a:r>
            <a:r>
              <a:rPr lang="en-US" dirty="0" smtClean="0"/>
              <a:t>likely </a:t>
            </a:r>
            <a:r>
              <a:rPr lang="en-US" dirty="0"/>
              <a:t>send you a cease and desist letter and take the video </a:t>
            </a:r>
            <a:r>
              <a:rPr lang="en-US" dirty="0" smtClean="0"/>
              <a:t>down. </a:t>
            </a:r>
            <a:r>
              <a:rPr lang="en-US" dirty="0"/>
              <a:t>When this happens, you will most often NOT be prosecuted, but repeat offenders </a:t>
            </a:r>
            <a:r>
              <a:rPr lang="en-US" dirty="0" smtClean="0"/>
              <a:t>may suffer </a:t>
            </a:r>
            <a:r>
              <a:rPr lang="en-US" dirty="0"/>
              <a:t>some of the consequences </a:t>
            </a:r>
            <a:r>
              <a:rPr lang="en-US" dirty="0" smtClean="0"/>
              <a:t>we </a:t>
            </a:r>
            <a:r>
              <a:rPr lang="en-US" dirty="0"/>
              <a:t>touched on earlier. In essence, the Internet, while valuable in sharing information and ideas, should be treated with care and caution when you are dealing with another person’s </a:t>
            </a:r>
            <a:r>
              <a:rPr lang="en-US" dirty="0" smtClean="0"/>
              <a:t>property.  </a:t>
            </a:r>
            <a:endParaRPr lang="en-US" dirty="0"/>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24</a:t>
            </a:fld>
            <a:endParaRPr lang="uk-UA"/>
          </a:p>
        </p:txBody>
      </p:sp>
    </p:spTree>
    <p:extLst>
      <p:ext uri="{BB962C8B-B14F-4D97-AF65-F5344CB8AC3E}">
        <p14:creationId xmlns:p14="http://schemas.microsoft.com/office/powerpoint/2010/main" val="9438114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1050" y="982663"/>
            <a:ext cx="5540375" cy="3116262"/>
          </a:xfrm>
        </p:spPr>
      </p:sp>
      <p:sp>
        <p:nvSpPr>
          <p:cNvPr id="3" name="Notes Placeholder 2"/>
          <p:cNvSpPr>
            <a:spLocks noGrp="1"/>
          </p:cNvSpPr>
          <p:nvPr>
            <p:ph type="body" idx="1"/>
          </p:nvPr>
        </p:nvSpPr>
        <p:spPr/>
        <p:txBody>
          <a:bodyPr/>
          <a:lstStyle/>
          <a:p>
            <a:r>
              <a:rPr lang="en-US" dirty="0"/>
              <a:t>Let’s look at the costs</a:t>
            </a:r>
            <a:r>
              <a:rPr lang="en-US" baseline="0" dirty="0"/>
              <a:t> for licensing:</a:t>
            </a:r>
          </a:p>
          <a:p>
            <a:r>
              <a:rPr lang="en-US" baseline="0" dirty="0"/>
              <a:t>  (pause while they read slide)</a:t>
            </a:r>
          </a:p>
        </p:txBody>
      </p:sp>
      <p:sp>
        <p:nvSpPr>
          <p:cNvPr id="4" name="Slide Number Placeholder 3"/>
          <p:cNvSpPr>
            <a:spLocks noGrp="1"/>
          </p:cNvSpPr>
          <p:nvPr>
            <p:ph type="sldNum" sz="quarter" idx="10"/>
          </p:nvPr>
        </p:nvSpPr>
        <p:spPr/>
        <p:txBody>
          <a:bodyPr/>
          <a:lstStyle/>
          <a:p>
            <a:fld id="{BD9C3A12-1E0F-412B-B376-8089A55D946C}" type="slidenum">
              <a:rPr lang="uk-UA" smtClean="0"/>
              <a:t>25</a:t>
            </a:fld>
            <a:endParaRPr lang="uk-UA"/>
          </a:p>
        </p:txBody>
      </p:sp>
    </p:spTree>
    <p:extLst>
      <p:ext uri="{BB962C8B-B14F-4D97-AF65-F5344CB8AC3E}">
        <p14:creationId xmlns:p14="http://schemas.microsoft.com/office/powerpoint/2010/main" val="38427245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a:t>
            </a:r>
            <a:r>
              <a:rPr lang="en-US" baseline="0" dirty="0" smtClean="0"/>
              <a:t> direct means you need to go directly to the rights holder or their representative for permission to be obtained.</a:t>
            </a:r>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26</a:t>
            </a:fld>
            <a:endParaRPr lang="uk-UA"/>
          </a:p>
        </p:txBody>
      </p:sp>
    </p:spTree>
    <p:extLst>
      <p:ext uri="{BB962C8B-B14F-4D97-AF65-F5344CB8AC3E}">
        <p14:creationId xmlns:p14="http://schemas.microsoft.com/office/powerpoint/2010/main" val="29993307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summary, you  need to be aware of what you are and are not allowed to do under the law and further educate yourself by reading the copyright notice on the music you purchase and understanding the copyright law.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If you are unsure, contact the copyright holder or publisher, or an intellectual property attorney.  See your guide for more resources</a:t>
            </a:r>
            <a:r>
              <a:rPr lang="en-US" baseline="0" dirty="0"/>
              <a:t> about </a:t>
            </a:r>
            <a:r>
              <a:rPr lang="en-US" dirty="0"/>
              <a:t>getting permission.</a:t>
            </a: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27</a:t>
            </a:fld>
            <a:endParaRPr lang="uk-UA"/>
          </a:p>
        </p:txBody>
      </p:sp>
    </p:spTree>
    <p:extLst>
      <p:ext uri="{BB962C8B-B14F-4D97-AF65-F5344CB8AC3E}">
        <p14:creationId xmlns:p14="http://schemas.microsoft.com/office/powerpoint/2010/main" val="17091482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look at some</a:t>
            </a:r>
            <a:r>
              <a:rPr lang="en-US" baseline="0" dirty="0"/>
              <a:t> r</a:t>
            </a:r>
            <a:r>
              <a:rPr lang="en-US" dirty="0"/>
              <a:t>eal-world scenarios you may encounter in your teaching</a:t>
            </a:r>
            <a:r>
              <a:rPr lang="en-US" baseline="0" dirty="0"/>
              <a:t> career.  Do you know what to do?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[For each of these slides, read the scenario aloud, click for the question, let the class vote thumbs up or down, then display the answer)  Explanations follow: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Having copies in your music library is a</a:t>
            </a:r>
            <a:r>
              <a:rPr lang="en-US" baseline="0" dirty="0"/>
              <a:t> </a:t>
            </a:r>
            <a:r>
              <a:rPr lang="en-US" dirty="0"/>
              <a:t>copyright violation.  Immediately dispose of all copies in the library.  Purchase new music with whatever your budget will allow, or seize the opportunity to get creative with arrangements of music in the public domain.  (Remember, arranging copyrighted music requires a derivative license). </a:t>
            </a:r>
          </a:p>
        </p:txBody>
      </p:sp>
      <p:sp>
        <p:nvSpPr>
          <p:cNvPr id="4" name="Slide Number Placeholder 3"/>
          <p:cNvSpPr>
            <a:spLocks noGrp="1"/>
          </p:cNvSpPr>
          <p:nvPr>
            <p:ph type="sldNum" sz="quarter" idx="10"/>
          </p:nvPr>
        </p:nvSpPr>
        <p:spPr/>
        <p:txBody>
          <a:bodyPr/>
          <a:lstStyle/>
          <a:p>
            <a:fld id="{BD9C3A12-1E0F-412B-B376-8089A55D946C}" type="slidenum">
              <a:rPr lang="uk-UA" smtClean="0"/>
              <a:t>28</a:t>
            </a:fld>
            <a:endParaRPr lang="uk-UA"/>
          </a:p>
        </p:txBody>
      </p:sp>
    </p:spTree>
    <p:extLst>
      <p:ext uri="{BB962C8B-B14F-4D97-AF65-F5344CB8AC3E}">
        <p14:creationId xmlns:p14="http://schemas.microsoft.com/office/powerpoint/2010/main" val="25476958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a:t>
            </a:r>
          </a:p>
          <a:p>
            <a:pPr marL="0" indent="0">
              <a:buNone/>
            </a:pPr>
            <a:endParaRPr lang="en-US" dirty="0"/>
          </a:p>
          <a:p>
            <a:pPr marL="0" indent="0">
              <a:buNone/>
            </a:pPr>
            <a:r>
              <a:rPr lang="en-US" dirty="0"/>
              <a:t>Though a common misconception, and very convenient, this is NOT permissible, as is violates the rights of a copyright holder.  Even though the</a:t>
            </a:r>
            <a:r>
              <a:rPr lang="en-US" baseline="0" dirty="0"/>
              <a:t> teacher co</a:t>
            </a:r>
            <a:r>
              <a:rPr lang="en-US" dirty="0"/>
              <a:t>uld try to argue that he copied the music for educational purposes, he overlooked the clause that “the number of printed copies shall not exceed one per pupil.”  If you don’t want your students to damage copies of music, remind them of the cost to purchase replacements, and uphold an environment of treating the music with respect (not ripping/folding it, only writing in pencil, folder checks, </a:t>
            </a:r>
            <a:r>
              <a:rPr lang="en-US" dirty="0" err="1"/>
              <a:t>etc</a:t>
            </a:r>
            <a:r>
              <a:rPr lang="en-US" dirty="0"/>
              <a:t>)</a:t>
            </a: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29</a:t>
            </a:fld>
            <a:endParaRPr lang="uk-UA"/>
          </a:p>
        </p:txBody>
      </p:sp>
    </p:spTree>
    <p:extLst>
      <p:ext uri="{BB962C8B-B14F-4D97-AF65-F5344CB8AC3E}">
        <p14:creationId xmlns:p14="http://schemas.microsoft.com/office/powerpoint/2010/main" val="34101880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But first, a disclaimer.  I am not a lawyer, so do not consider this presentation legal advice.  If you need legal </a:t>
            </a:r>
            <a:r>
              <a:rPr lang="en-US" dirty="0" smtClean="0"/>
              <a:t>advice on a specific situation, </a:t>
            </a:r>
            <a:r>
              <a:rPr lang="en-US" dirty="0"/>
              <a:t>you should consult with a copyright </a:t>
            </a:r>
            <a:r>
              <a:rPr lang="en-US" dirty="0" smtClean="0"/>
              <a:t>attorney.</a:t>
            </a:r>
            <a:endParaRPr lang="en-US" dirty="0"/>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10339892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a:t>
            </a:r>
          </a:p>
          <a:p>
            <a:pPr marL="0" indent="0">
              <a:buNone/>
            </a:pPr>
            <a:endParaRPr lang="en-US" dirty="0"/>
          </a:p>
          <a:p>
            <a:pPr marL="0" indent="0">
              <a:buNone/>
            </a:pPr>
            <a:r>
              <a:rPr lang="en-US" dirty="0"/>
              <a:t>You must purchase additional copies of the scores, no questions asked.  (And ask for them back afterwards)  A teacher is allowed to make one additional copy to use for score study, but they cannot share that copy with anyone else, or use it to perform.</a:t>
            </a:r>
          </a:p>
          <a:p>
            <a:pPr marL="0" indent="0">
              <a:buNone/>
            </a:pPr>
            <a:endParaRPr lang="en-US" dirty="0"/>
          </a:p>
          <a:p>
            <a:pPr marL="0" indent="0">
              <a:buNone/>
            </a:pPr>
            <a:r>
              <a:rPr lang="en-US" dirty="0"/>
              <a:t>Some organizations, however, are able to provide what are called “Proof of Purchase” Letters, sometimes referred to as “Score Letters”, which under industry-wide accepted practice, enable the director to make photocopies of the score in an emergency situation for performance/adjudication, given that you have purchased them and the copies will be destroyed and replaced by the authentic scores once they arrive. However, some festivals and adjudicators will still not allow this, so it is best to order your scores in advance. </a:t>
            </a: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30</a:t>
            </a:fld>
            <a:endParaRPr lang="uk-UA"/>
          </a:p>
        </p:txBody>
      </p:sp>
    </p:spTree>
    <p:extLst>
      <p:ext uri="{BB962C8B-B14F-4D97-AF65-F5344CB8AC3E}">
        <p14:creationId xmlns:p14="http://schemas.microsoft.com/office/powerpoint/2010/main" val="3870424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a:t>
            </a:r>
          </a:p>
          <a:p>
            <a:pPr marL="0" indent="0">
              <a:buNone/>
            </a:pPr>
            <a:endParaRPr lang="en-US" dirty="0"/>
          </a:p>
          <a:p>
            <a:pPr marL="0" indent="0">
              <a:buNone/>
            </a:pPr>
            <a:r>
              <a:rPr lang="en-US" dirty="0"/>
              <a:t>This may be allowed if done by a library, in accordance with the legal guidelines governing the creation of archival copies and the use thereof if originals are unavailable.</a:t>
            </a: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31</a:t>
            </a:fld>
            <a:endParaRPr lang="uk-UA"/>
          </a:p>
        </p:txBody>
      </p:sp>
    </p:spTree>
    <p:extLst>
      <p:ext uri="{BB962C8B-B14F-4D97-AF65-F5344CB8AC3E}">
        <p14:creationId xmlns:p14="http://schemas.microsoft.com/office/powerpoint/2010/main" val="11204076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Remember to ask yourself “am I cheating someone out of money?” and in this case, the teacher is downloading more copies of the software than what he or she paid for, which is definitely illegal.</a:t>
            </a: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32</a:t>
            </a:fld>
            <a:endParaRPr lang="uk-UA"/>
          </a:p>
        </p:txBody>
      </p:sp>
    </p:spTree>
    <p:extLst>
      <p:ext uri="{BB962C8B-B14F-4D97-AF65-F5344CB8AC3E}">
        <p14:creationId xmlns:p14="http://schemas.microsoft.com/office/powerpoint/2010/main" val="22559405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As long as you have purchased the music, and the fundamental character of the work is not distorted, you have the right to simplify the song to fit the needs of your ensemble for educational purposes.  Use your discretion on this one, as it can be open to multiple interpretations. When in doubt, ask permission.</a:t>
            </a: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33</a:t>
            </a:fld>
            <a:endParaRPr lang="uk-UA"/>
          </a:p>
        </p:txBody>
      </p:sp>
    </p:spTree>
    <p:extLst>
      <p:ext uri="{BB962C8B-B14F-4D97-AF65-F5344CB8AC3E}">
        <p14:creationId xmlns:p14="http://schemas.microsoft.com/office/powerpoint/2010/main" val="1519461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order to create and/or reproduce recordings, the teacher must first acquire a mechanical license from both the publisher of the Wagner piece (either through a mechanical licensing agent such as HFA or directly) as well as a license to reproduce the sound recording from the record label that released the CD.</a:t>
            </a: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34</a:t>
            </a:fld>
            <a:endParaRPr lang="uk-UA"/>
          </a:p>
        </p:txBody>
      </p:sp>
    </p:spTree>
    <p:extLst>
      <p:ext uri="{BB962C8B-B14F-4D97-AF65-F5344CB8AC3E}">
        <p14:creationId xmlns:p14="http://schemas.microsoft.com/office/powerpoint/2010/main" val="27867794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Yes!  All of the above!  Johann Sebastian died in 1750, so his works are in the public domain and can be arranged, performed, recorded, and distributed.</a:t>
            </a:r>
          </a:p>
          <a:p>
            <a:endParaRPr lang="en-US" dirty="0"/>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35</a:t>
            </a:fld>
            <a:endParaRPr lang="uk-UA"/>
          </a:p>
        </p:txBody>
      </p:sp>
    </p:spTree>
    <p:extLst>
      <p:ext uri="{BB962C8B-B14F-4D97-AF65-F5344CB8AC3E}">
        <p14:creationId xmlns:p14="http://schemas.microsoft.com/office/powerpoint/2010/main" val="6252270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This one has some grey areas.  Arranging and performing the copyrighted work in an educational setting is allowed.  However, the students cannot record the performance if the teacher has not previously obtained a mechanical license (if audio) or  synchronization license (if video).  Once these licenses have been obtained, students may not post or distribute these recordings to the public unless the applicable licenses allow for this, but they can share amongst themselves to reflect in the classroom for educational purposes.  If the same scenario was presented with the students creating original compositions rather than arranging existing copyrighted works, or arranging works in the public domain, all parts of the assignment would be permissible without purchasing a license.</a:t>
            </a: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36</a:t>
            </a:fld>
            <a:endParaRPr lang="uk-UA"/>
          </a:p>
        </p:txBody>
      </p:sp>
    </p:spTree>
    <p:extLst>
      <p:ext uri="{BB962C8B-B14F-4D97-AF65-F5344CB8AC3E}">
        <p14:creationId xmlns:p14="http://schemas.microsoft.com/office/powerpoint/2010/main" val="17519468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The students may create the presentation for the course, but may not post or distribute it outside of the classroom.</a:t>
            </a: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37</a:t>
            </a:fld>
            <a:endParaRPr lang="uk-UA"/>
          </a:p>
        </p:txBody>
      </p:sp>
    </p:spTree>
    <p:extLst>
      <p:ext uri="{BB962C8B-B14F-4D97-AF65-F5344CB8AC3E}">
        <p14:creationId xmlns:p14="http://schemas.microsoft.com/office/powerpoint/2010/main" val="7783173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This is a violation of copyright law without first contacting the publisher or rights holder to receive permission to post the recordings for EACH of the pieces you played.  Both you as the performer and your friend who posted the video are at fault, and could be fined if the case is extreme enough.  However, what will most likely happen is YouTube will take the video down for you upon notice of the publisher.  You could get into serious trouble if the video is reposted or the take down request is ignored, so ask permission first!</a:t>
            </a: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38</a:t>
            </a:fld>
            <a:endParaRPr lang="uk-UA"/>
          </a:p>
        </p:txBody>
      </p:sp>
    </p:spTree>
    <p:extLst>
      <p:ext uri="{BB962C8B-B14F-4D97-AF65-F5344CB8AC3E}">
        <p14:creationId xmlns:p14="http://schemas.microsoft.com/office/powerpoint/2010/main" val="1271970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Owning the video is technically a violation of copyright (since the school would have the synchronization license required to record the concert.)</a:t>
            </a: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39</a:t>
            </a:fld>
            <a:endParaRPr lang="uk-UA"/>
          </a:p>
        </p:txBody>
      </p:sp>
    </p:spTree>
    <p:extLst>
      <p:ext uri="{BB962C8B-B14F-4D97-AF65-F5344CB8AC3E}">
        <p14:creationId xmlns:p14="http://schemas.microsoft.com/office/powerpoint/2010/main" val="1269442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understand copyright, you first need to understand a bit about Intellectual Property.  </a:t>
            </a:r>
          </a:p>
          <a:p>
            <a:r>
              <a:rPr lang="en-US" dirty="0"/>
              <a:t>1 - Copyright is a form of Intellectual Property.   </a:t>
            </a:r>
            <a:r>
              <a:rPr lang="en-US" b="1" dirty="0"/>
              <a:t>Intellectual Property</a:t>
            </a:r>
            <a:r>
              <a:rPr lang="en-US" dirty="0"/>
              <a:t> refers to </a:t>
            </a:r>
            <a:r>
              <a:rPr lang="en-US" b="1" dirty="0"/>
              <a:t>creations of the mind.  </a:t>
            </a:r>
            <a:r>
              <a:rPr lang="en-US" dirty="0"/>
              <a:t>It includes inventions, literary works, artistic works, and symbols, names, and images used in commerce.  Intellectual property can be divided into two categories: </a:t>
            </a:r>
            <a:r>
              <a:rPr lang="en-US" b="1" dirty="0"/>
              <a:t>industrial property</a:t>
            </a:r>
            <a:r>
              <a:rPr lang="en-US" dirty="0"/>
              <a:t>, which,</a:t>
            </a:r>
            <a:r>
              <a:rPr lang="en-US" baseline="0" dirty="0"/>
              <a:t> as you can imagine is used in industry, and includes </a:t>
            </a:r>
            <a:r>
              <a:rPr lang="en-US" dirty="0"/>
              <a:t>patents, trademarks, industrial designs, and geographical locations; and </a:t>
            </a:r>
            <a:r>
              <a:rPr lang="en-US" b="1" dirty="0"/>
              <a:t>copyright</a:t>
            </a:r>
            <a:r>
              <a:rPr lang="en-US" dirty="0"/>
              <a:t>, which covers literary works, films, music, artistic works, and architectural designs.  We’ll focus on the copyright category today. </a:t>
            </a:r>
          </a:p>
          <a:p>
            <a:r>
              <a:rPr lang="en-US" dirty="0"/>
              <a:t>2 – </a:t>
            </a:r>
            <a:r>
              <a:rPr lang="en-US" b="1" dirty="0"/>
              <a:t>So</a:t>
            </a:r>
            <a:r>
              <a:rPr lang="en-US" b="1" baseline="0" dirty="0"/>
              <a:t> why </a:t>
            </a:r>
            <a:r>
              <a:rPr lang="en-US" b="1" dirty="0"/>
              <a:t>are Intellectual Property rights important?</a:t>
            </a:r>
            <a:r>
              <a:rPr lang="en-US" b="0" dirty="0"/>
              <a:t>  </a:t>
            </a:r>
            <a:r>
              <a:rPr lang="en-US" dirty="0"/>
              <a:t>Intellectual property rights are like any other right of a property owner. Intellectual property rights allow</a:t>
            </a:r>
            <a:r>
              <a:rPr lang="en-US" baseline="0" dirty="0"/>
              <a:t> </a:t>
            </a:r>
            <a:r>
              <a:rPr lang="en-US" dirty="0"/>
              <a:t>creators and owners </a:t>
            </a:r>
            <a:r>
              <a:rPr lang="en-US" dirty="0" smtClean="0"/>
              <a:t>to </a:t>
            </a:r>
            <a:r>
              <a:rPr lang="en-US" dirty="0"/>
              <a:t>benefit from their own work or investment in creating </a:t>
            </a:r>
            <a:r>
              <a:rPr lang="en-US" dirty="0" smtClean="0"/>
              <a:t>a </a:t>
            </a:r>
            <a:r>
              <a:rPr lang="en-US" dirty="0"/>
              <a:t>work. </a:t>
            </a:r>
          </a:p>
          <a:p>
            <a:r>
              <a:rPr lang="en-US" dirty="0"/>
              <a:t>3 - </a:t>
            </a:r>
            <a:r>
              <a:rPr lang="en-US" b="1" dirty="0"/>
              <a:t>Intellectual Property rights are rooted in national law but exist at the international level as well.</a:t>
            </a:r>
            <a:r>
              <a:rPr lang="en-US" dirty="0"/>
              <a:t>  Protection of copyright is not limited to the US. We won’t dig  into the </a:t>
            </a:r>
            <a:r>
              <a:rPr lang="en-US" baseline="0" dirty="0"/>
              <a:t>international framework of protection</a:t>
            </a:r>
            <a:r>
              <a:rPr lang="en-US" dirty="0"/>
              <a:t> of </a:t>
            </a:r>
            <a:r>
              <a:rPr lang="en-US" baseline="0" dirty="0"/>
              <a:t>copyright </a:t>
            </a:r>
            <a:r>
              <a:rPr lang="en-US" baseline="0" dirty="0" smtClean="0"/>
              <a:t>today</a:t>
            </a:r>
            <a:r>
              <a:rPr lang="en-US" dirty="0" smtClean="0"/>
              <a:t> although there is some information on this in your resource guide.</a:t>
            </a:r>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4</a:t>
            </a:fld>
            <a:endParaRPr lang="uk-UA" dirty="0"/>
          </a:p>
        </p:txBody>
      </p:sp>
    </p:spTree>
    <p:extLst>
      <p:ext uri="{BB962C8B-B14F-4D97-AF65-F5344CB8AC3E}">
        <p14:creationId xmlns:p14="http://schemas.microsoft.com/office/powerpoint/2010/main" val="38427245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students can create the presentation for the course, but they cannot post the video without acquiring licenses, </a:t>
            </a:r>
            <a:r>
              <a:rPr lang="en-US" strike="noStrike" dirty="0"/>
              <a:t>unless it is to a password protected site that only students have access to.  If it is posted, it can only be in a viewable but not downloadable format.</a:t>
            </a: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40</a:t>
            </a:fld>
            <a:endParaRPr lang="uk-UA"/>
          </a:p>
        </p:txBody>
      </p:sp>
    </p:spTree>
    <p:extLst>
      <p:ext uri="{BB962C8B-B14F-4D97-AF65-F5344CB8AC3E}">
        <p14:creationId xmlns:p14="http://schemas.microsoft.com/office/powerpoint/2010/main" val="15968427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You must obtain a synchronization license to post the video on a public website, such as the school’s website or YouTube.  However, if you show the video to your students in class, you do not need a license, and this can be a great recruitment tool.</a:t>
            </a: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41</a:t>
            </a:fld>
            <a:endParaRPr lang="uk-UA"/>
          </a:p>
        </p:txBody>
      </p:sp>
    </p:spTree>
    <p:extLst>
      <p:ext uri="{BB962C8B-B14F-4D97-AF65-F5344CB8AC3E}">
        <p14:creationId xmlns:p14="http://schemas.microsoft.com/office/powerpoint/2010/main" val="11588066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a:t>
            </a:r>
          </a:p>
          <a:p>
            <a:pPr marL="0" indent="0">
              <a:buNone/>
            </a:pPr>
            <a:endParaRPr lang="en-US" baseline="0" dirty="0"/>
          </a:p>
          <a:p>
            <a:pPr marL="0" indent="0">
              <a:buNone/>
            </a:pPr>
            <a:r>
              <a:rPr lang="en-US" baseline="0" dirty="0"/>
              <a:t>If needed for an immediate performance you may make the copy, but you </a:t>
            </a:r>
            <a:r>
              <a:rPr lang="en-US" b="0" baseline="0" dirty="0"/>
              <a:t>must replace it with a purchased copy.  </a:t>
            </a:r>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42</a:t>
            </a:fld>
            <a:endParaRPr lang="uk-UA"/>
          </a:p>
        </p:txBody>
      </p:sp>
    </p:spTree>
    <p:extLst>
      <p:ext uri="{BB962C8B-B14F-4D97-AF65-F5344CB8AC3E}">
        <p14:creationId xmlns:p14="http://schemas.microsoft.com/office/powerpoint/2010/main" val="38916726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show of hands, how many of are  wondering</a:t>
            </a:r>
            <a:r>
              <a:rPr lang="en-US" baseline="0" dirty="0"/>
              <a:t> if it </a:t>
            </a:r>
            <a:r>
              <a:rPr lang="en-US" dirty="0"/>
              <a:t>is really THAT easy to get caught infringing on copyright laws?  I’m sure many of you have seen</a:t>
            </a:r>
            <a:r>
              <a:rPr lang="en-US" baseline="0" dirty="0"/>
              <a:t> </a:t>
            </a:r>
            <a:r>
              <a:rPr lang="en-US" dirty="0"/>
              <a:t>directors make extra copies of music without having the originals on file or ordering replacements. </a:t>
            </a:r>
            <a:r>
              <a:rPr lang="en-US" baseline="0" dirty="0"/>
              <a:t> Just remember </a:t>
            </a:r>
            <a:r>
              <a:rPr lang="en-US" dirty="0"/>
              <a:t>you never know who is watching.  Sure, there are lots of things that are very easy to get away with, but the consequences are real. You risk much when</a:t>
            </a:r>
            <a:r>
              <a:rPr lang="en-US" baseline="0" dirty="0"/>
              <a:t> you are careless with the property of others.  </a:t>
            </a:r>
            <a:r>
              <a:rPr lang="en-US" dirty="0"/>
              <a:t> Unfortunately, in the eyes of the court, there is no difference if the law was broken intentionally or unintentionally.  One such incident is posted on the </a:t>
            </a:r>
            <a:r>
              <a:rPr lang="en-US" dirty="0" err="1"/>
              <a:t>NAfME</a:t>
            </a:r>
            <a:r>
              <a:rPr lang="en-US" dirty="0"/>
              <a:t> website: A parent in Heather’s district videotaped a concert and posted in on the Internet. “The school had permission to perform the pieces, but not to record or publish a recording, so that was where the trouble came from. As a result, the school was asked to make a statement prior to every performance telling parents not to record the concert.”</a:t>
            </a:r>
          </a:p>
          <a:p>
            <a:endParaRPr lang="en-US" dirty="0"/>
          </a:p>
          <a:p>
            <a:r>
              <a:rPr lang="en-US" dirty="0"/>
              <a:t>Heather says, “It was definitely a lesson learned. I had no idea we could get in trouble for what parents did!”  Remember, permission from EACH publisher or rights holder must be granted to post video in it’s entirety.  </a:t>
            </a:r>
          </a:p>
          <a:p>
            <a:endParaRPr lang="uk-UA" dirty="0"/>
          </a:p>
        </p:txBody>
      </p:sp>
      <p:sp>
        <p:nvSpPr>
          <p:cNvPr id="4" name="Slide Number Placeholder 3"/>
          <p:cNvSpPr>
            <a:spLocks noGrp="1"/>
          </p:cNvSpPr>
          <p:nvPr>
            <p:ph type="sldNum" sz="quarter" idx="10"/>
          </p:nvPr>
        </p:nvSpPr>
        <p:spPr/>
        <p:txBody>
          <a:bodyPr/>
          <a:lstStyle/>
          <a:p>
            <a:fld id="{BD9C3A12-1E0F-412B-B376-8089A55D946C}" type="slidenum">
              <a:rPr lang="uk-UA" smtClean="0"/>
              <a:t>43</a:t>
            </a:fld>
            <a:endParaRPr lang="uk-UA"/>
          </a:p>
        </p:txBody>
      </p:sp>
    </p:spTree>
    <p:extLst>
      <p:ext uri="{BB962C8B-B14F-4D97-AF65-F5344CB8AC3E}">
        <p14:creationId xmlns:p14="http://schemas.microsoft.com/office/powerpoint/2010/main" val="33204714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basic question to remind yourself when thinking about copyright issues – “Am I cheating someone out of money” and that may be more ambiguous than you might think – but its safe to err on the side of caution. It’s how you can protect yourself,</a:t>
            </a:r>
            <a:r>
              <a:rPr lang="en-US" baseline="0" dirty="0"/>
              <a:t> your employer and your career.</a:t>
            </a:r>
            <a:endParaRPr lang="en-US" dirty="0"/>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44</a:t>
            </a:fld>
            <a:endParaRPr lang="uk-UA"/>
          </a:p>
        </p:txBody>
      </p:sp>
    </p:spTree>
    <p:extLst>
      <p:ext uri="{BB962C8B-B14F-4D97-AF65-F5344CB8AC3E}">
        <p14:creationId xmlns:p14="http://schemas.microsoft.com/office/powerpoint/2010/main" val="20419723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Use</a:t>
            </a:r>
            <a:r>
              <a:rPr lang="en-US" baseline="0" dirty="0"/>
              <a:t> your role as a teacher to further help students understand the value of creative</a:t>
            </a:r>
            <a:r>
              <a:rPr lang="en-US" dirty="0"/>
              <a:t> </a:t>
            </a:r>
            <a:r>
              <a:rPr lang="en-US" baseline="0" dirty="0"/>
              <a:t>works, and our need to as a society to respect that work.</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uk-UA" dirty="0"/>
          </a:p>
        </p:txBody>
      </p:sp>
      <p:sp>
        <p:nvSpPr>
          <p:cNvPr id="4" name="Slide Number Placeholder 3"/>
          <p:cNvSpPr>
            <a:spLocks noGrp="1"/>
          </p:cNvSpPr>
          <p:nvPr>
            <p:ph type="sldNum" sz="quarter" idx="10"/>
          </p:nvPr>
        </p:nvSpPr>
        <p:spPr/>
        <p:txBody>
          <a:bodyPr/>
          <a:lstStyle/>
          <a:p>
            <a:fld id="{BD9C3A12-1E0F-412B-B376-8089A55D946C}" type="slidenum">
              <a:rPr lang="uk-UA" smtClean="0"/>
              <a:t>45</a:t>
            </a:fld>
            <a:endParaRPr lang="uk-UA"/>
          </a:p>
        </p:txBody>
      </p:sp>
    </p:spTree>
    <p:extLst>
      <p:ext uri="{BB962C8B-B14F-4D97-AF65-F5344CB8AC3E}">
        <p14:creationId xmlns:p14="http://schemas.microsoft.com/office/powerpoint/2010/main" val="31776596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9C3A12-1E0F-412B-B376-8089A55D946C}" type="slidenum">
              <a:rPr lang="uk-UA" smtClean="0"/>
              <a:t>46</a:t>
            </a:fld>
            <a:endParaRPr lang="uk-UA"/>
          </a:p>
        </p:txBody>
      </p:sp>
    </p:spTree>
    <p:extLst>
      <p:ext uri="{BB962C8B-B14F-4D97-AF65-F5344CB8AC3E}">
        <p14:creationId xmlns:p14="http://schemas.microsoft.com/office/powerpoint/2010/main" val="12577867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Wrap</a:t>
            </a:r>
            <a:r>
              <a:rPr lang="en-US" baseline="0" dirty="0"/>
              <a:t> up</a:t>
            </a:r>
            <a:r>
              <a:rPr lang="en-US" dirty="0"/>
              <a:t>:</a:t>
            </a:r>
          </a:p>
          <a:p>
            <a:endParaRPr lang="en-US" dirty="0"/>
          </a:p>
          <a:p>
            <a:r>
              <a:rPr lang="en-US" dirty="0"/>
              <a:t>That about</a:t>
            </a:r>
            <a:r>
              <a:rPr lang="en-US" baseline="0" dirty="0"/>
              <a:t> covers it. </a:t>
            </a:r>
          </a:p>
          <a:p>
            <a:endParaRPr lang="en-US" baseline="0" dirty="0"/>
          </a:p>
          <a:p>
            <a:r>
              <a:rPr lang="en-US" baseline="0" dirty="0"/>
              <a:t>Remember to refer to your copyright guide and look up information that is readily available for you.</a:t>
            </a:r>
            <a:br>
              <a:rPr lang="en-US" baseline="0" dirty="0"/>
            </a:br>
            <a:endParaRPr lang="en-US" baseline="0" dirty="0"/>
          </a:p>
          <a:p>
            <a:r>
              <a:rPr lang="en-US" baseline="0" dirty="0"/>
              <a:t>You are ready to be professionals and I wish you the best in your careers.  Remember your responsibilities in this area and don’t follow others that might not be responsible.  Protect your career.  Protect those that create music for you.  And, teach your students the right things to do your example.</a:t>
            </a:r>
          </a:p>
          <a:p>
            <a:endParaRPr lang="en-US" baseline="0" dirty="0"/>
          </a:p>
          <a:p>
            <a:r>
              <a:rPr lang="en-US" baseline="0" dirty="0"/>
              <a:t>Any questions? [</a:t>
            </a:r>
            <a:r>
              <a:rPr lang="en-US" baseline="0" dirty="0" err="1"/>
              <a:t>TodaysMeet</a:t>
            </a:r>
            <a:r>
              <a:rPr lang="en-US" baseline="0" dirty="0"/>
              <a:t>, </a:t>
            </a:r>
            <a:r>
              <a:rPr lang="en-US" baseline="0" dirty="0" err="1"/>
              <a:t>Kahoot</a:t>
            </a:r>
            <a:r>
              <a:rPr lang="en-US" baseline="0" dirty="0"/>
              <a:t>, etc.]</a:t>
            </a:r>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47</a:t>
            </a:fld>
            <a:endParaRPr lang="uk-UA"/>
          </a:p>
        </p:txBody>
      </p:sp>
    </p:spTree>
    <p:extLst>
      <p:ext uri="{BB962C8B-B14F-4D97-AF65-F5344CB8AC3E}">
        <p14:creationId xmlns:p14="http://schemas.microsoft.com/office/powerpoint/2010/main" val="6038161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44861"/>
            <a:ext cx="5764107" cy="4791213"/>
          </a:xfrm>
        </p:spPr>
        <p:txBody>
          <a:bodyPr/>
          <a:lstStyle/>
          <a:p>
            <a:r>
              <a:rPr lang="en-US" dirty="0"/>
              <a:t>Let’s look</a:t>
            </a:r>
            <a:r>
              <a:rPr lang="en-US" baseline="0" dirty="0"/>
              <a:t> at </a:t>
            </a:r>
            <a:r>
              <a:rPr lang="en-US" dirty="0"/>
              <a:t>copyright specifically.  </a:t>
            </a:r>
          </a:p>
          <a:p>
            <a:r>
              <a:rPr lang="en-US" dirty="0"/>
              <a:t>1 </a:t>
            </a:r>
            <a:r>
              <a:rPr lang="en-US" dirty="0" smtClean="0"/>
              <a:t>–</a:t>
            </a:r>
            <a:r>
              <a:rPr lang="en-US" b="1" dirty="0" smtClean="0"/>
              <a:t>Copyright</a:t>
            </a:r>
            <a:r>
              <a:rPr lang="en-US" dirty="0" smtClean="0"/>
              <a:t> </a:t>
            </a:r>
            <a:r>
              <a:rPr lang="en-US" b="1" dirty="0" smtClean="0"/>
              <a:t>laws </a:t>
            </a:r>
            <a:r>
              <a:rPr lang="en-US" b="1" dirty="0"/>
              <a:t>grant authors, artists, and other creators </a:t>
            </a:r>
            <a:r>
              <a:rPr lang="en-US" b="1" u="sng" dirty="0"/>
              <a:t>limited protection</a:t>
            </a:r>
            <a:r>
              <a:rPr lang="en-US" b="1" dirty="0"/>
              <a:t> for their original creations</a:t>
            </a:r>
            <a:r>
              <a:rPr lang="en-US" dirty="0"/>
              <a:t>.  </a:t>
            </a:r>
          </a:p>
          <a:p>
            <a:r>
              <a:rPr lang="en-US" dirty="0"/>
              <a:t>2 – In the US, the </a:t>
            </a:r>
            <a:r>
              <a:rPr lang="en-US" b="1" dirty="0"/>
              <a:t>exclusive rights of the copyright holder</a:t>
            </a:r>
            <a:r>
              <a:rPr lang="en-US" dirty="0"/>
              <a:t> are set forth in the U.S. Code Title 17. Organizations such as the Music Publishers’ Association and the  National Association for Music Education provide </a:t>
            </a:r>
            <a:r>
              <a:rPr lang="en-US" dirty="0" smtClean="0"/>
              <a:t>guidelines you </a:t>
            </a:r>
            <a:r>
              <a:rPr lang="en-US" dirty="0"/>
              <a:t>may find useful in interpreting the Code.  </a:t>
            </a:r>
            <a:r>
              <a:rPr lang="en-US" dirty="0" smtClean="0"/>
              <a:t>These resources </a:t>
            </a:r>
            <a:r>
              <a:rPr lang="en-US" dirty="0"/>
              <a:t>are provided in your guide</a:t>
            </a:r>
            <a:r>
              <a:rPr lang="en-US" dirty="0" smtClean="0"/>
              <a:t>. </a:t>
            </a:r>
            <a:endParaRPr lang="en-US" dirty="0"/>
          </a:p>
          <a:p>
            <a:r>
              <a:rPr lang="en-US" dirty="0"/>
              <a:t>3 – So let’s look at the law.</a:t>
            </a:r>
            <a:r>
              <a:rPr lang="en-US" baseline="0" dirty="0"/>
              <a:t>  The exclusive rights granted to a copyright owner under US law include the rights to:</a:t>
            </a:r>
          </a:p>
          <a:p>
            <a:pPr marL="342900" indent="-342900">
              <a:lnSpc>
                <a:spcPct val="110000"/>
              </a:lnSpc>
              <a:buFont typeface="Arial"/>
              <a:buChar char="•"/>
            </a:pPr>
            <a:r>
              <a:rPr lang="en-US" sz="1200" dirty="0"/>
              <a:t>Reproduce the copyrighted work in copies or </a:t>
            </a:r>
            <a:r>
              <a:rPr lang="en-US" sz="1200" dirty="0" err="1"/>
              <a:t>phonorecords</a:t>
            </a:r>
            <a:r>
              <a:rPr lang="en-US" sz="1200" dirty="0"/>
              <a:t> (including print, audio and video)</a:t>
            </a:r>
          </a:p>
          <a:p>
            <a:pPr marL="342900" indent="-342900">
              <a:lnSpc>
                <a:spcPct val="110000"/>
              </a:lnSpc>
              <a:buFont typeface="Arial"/>
              <a:buChar char="•"/>
            </a:pPr>
            <a:r>
              <a:rPr lang="en-US" dirty="0"/>
              <a:t>Distribute copies of the copyrighted work to the public by sale or other transfer of ownership or by rental, lease or lending</a:t>
            </a:r>
            <a:endParaRPr lang="en-US" sz="1200" dirty="0"/>
          </a:p>
          <a:p>
            <a:pPr marL="342900" indent="-342900">
              <a:lnSpc>
                <a:spcPct val="110000"/>
              </a:lnSpc>
              <a:buFont typeface="Arial"/>
              <a:buChar char="•"/>
            </a:pPr>
            <a:r>
              <a:rPr lang="en-US" sz="1200" dirty="0"/>
              <a:t>Perform or display the copyrighted work publicly</a:t>
            </a:r>
          </a:p>
          <a:p>
            <a:pPr marL="342900" indent="-342900">
              <a:lnSpc>
                <a:spcPct val="110000"/>
              </a:lnSpc>
              <a:buFont typeface="Arial"/>
              <a:buChar char="•"/>
            </a:pPr>
            <a:r>
              <a:rPr lang="en-US" sz="1200" dirty="0"/>
              <a:t>Prepare derivative works based on the copyrighted work (arrangements, translations, adaptations, etc.)</a:t>
            </a:r>
          </a:p>
          <a:p>
            <a:r>
              <a:rPr lang="en-US" b="1" dirty="0"/>
              <a:t>4 - So what is protected?</a:t>
            </a:r>
            <a:r>
              <a:rPr lang="en-US" dirty="0"/>
              <a:t>  Copyright protection subsists in original works of authorship fixed in a tangible medium of expression.  </a:t>
            </a:r>
          </a:p>
          <a:p>
            <a:r>
              <a:rPr lang="en-US" b="1" dirty="0"/>
              <a:t>5 - Is this a new law?</a:t>
            </a:r>
            <a:r>
              <a:rPr lang="en-US" dirty="0"/>
              <a:t>  Not at all!  In the US, copyright protection originates from </a:t>
            </a:r>
            <a:r>
              <a:rPr lang="en-US" dirty="0" smtClean="0"/>
              <a:t>Article 1 of the Constitution passed </a:t>
            </a:r>
            <a:r>
              <a:rPr lang="en-US" dirty="0"/>
              <a:t>in </a:t>
            </a:r>
            <a:r>
              <a:rPr lang="en-US" dirty="0" smtClean="0"/>
              <a:t>1787.  It states:</a:t>
            </a:r>
            <a:r>
              <a:rPr lang="en-US" sz="1200" b="0" i="0" kern="1200" dirty="0" smtClean="0">
                <a:solidFill>
                  <a:schemeClr val="tx1"/>
                </a:solidFill>
                <a:effectLst/>
                <a:latin typeface="+mn-lt"/>
                <a:ea typeface="+mn-ea"/>
                <a:cs typeface="+mn-cs"/>
              </a:rPr>
              <a:t> [Congress </a:t>
            </a:r>
            <a:r>
              <a:rPr lang="en-US" sz="1200" b="0" i="0" kern="1200" dirty="0">
                <a:solidFill>
                  <a:schemeClr val="tx1"/>
                </a:solidFill>
                <a:effectLst/>
                <a:latin typeface="+mn-lt"/>
                <a:ea typeface="+mn-ea"/>
                <a:cs typeface="+mn-cs"/>
              </a:rPr>
              <a:t>shall have power] “To promote the progress of science and useful arts, by securing for limited times to </a:t>
            </a:r>
            <a:r>
              <a:rPr lang="en-US" sz="1200" b="0" i="0" u="sng" kern="1200" dirty="0">
                <a:solidFill>
                  <a:schemeClr val="tx1"/>
                </a:solidFill>
                <a:effectLst/>
                <a:latin typeface="+mn-lt"/>
                <a:ea typeface="+mn-ea"/>
                <a:cs typeface="+mn-cs"/>
              </a:rPr>
              <a:t>authors and inventors the exclusive right</a:t>
            </a:r>
            <a:r>
              <a:rPr lang="en-US" sz="1200" b="0" i="0" kern="1200" dirty="0">
                <a:solidFill>
                  <a:schemeClr val="tx1"/>
                </a:solidFill>
                <a:effectLst/>
                <a:latin typeface="+mn-lt"/>
                <a:ea typeface="+mn-ea"/>
                <a:cs typeface="+mn-cs"/>
              </a:rPr>
              <a:t> to their respective writings and discoveries.”</a:t>
            </a: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3789885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44861"/>
            <a:ext cx="5653758" cy="4327808"/>
          </a:xfrm>
        </p:spPr>
        <p:txBody>
          <a:bodyPr/>
          <a:lstStyle/>
          <a:p>
            <a:r>
              <a:rPr lang="en-US" b="0" dirty="0" smtClean="0"/>
              <a:t>You may be </a:t>
            </a:r>
            <a:r>
              <a:rPr lang="en-US" b="0" baseline="0" dirty="0" smtClean="0"/>
              <a:t>asking </a:t>
            </a:r>
            <a:r>
              <a:rPr lang="en-US" b="0" baseline="0" dirty="0"/>
              <a:t>yourself, </a:t>
            </a:r>
            <a:r>
              <a:rPr lang="en-US" b="1" dirty="0" smtClean="0"/>
              <a:t>Why </a:t>
            </a:r>
            <a:r>
              <a:rPr lang="en-US" b="1" dirty="0"/>
              <a:t>can’t I</a:t>
            </a:r>
            <a:r>
              <a:rPr lang="en-US" b="1" baseline="0" dirty="0"/>
              <a:t> do </a:t>
            </a:r>
            <a:r>
              <a:rPr lang="en-US" b="1" dirty="0"/>
              <a:t>anything I want in the educational setting?”</a:t>
            </a:r>
          </a:p>
          <a:p>
            <a:endParaRPr lang="en-US" b="1" dirty="0"/>
          </a:p>
          <a:p>
            <a:r>
              <a:rPr lang="en-US" b="1" dirty="0"/>
              <a:t>In short, you have a responsibility to know the nature and laws around the copyrighted music and materials you use,</a:t>
            </a:r>
            <a:r>
              <a:rPr lang="en-US" b="1" baseline="0" dirty="0"/>
              <a:t> </a:t>
            </a:r>
            <a:r>
              <a:rPr lang="en-US" b="1" u="sng" baseline="0" dirty="0"/>
              <a:t>especially</a:t>
            </a:r>
            <a:r>
              <a:rPr lang="en-US" b="1" baseline="0" dirty="0"/>
              <a:t> in an educational setting. As a professional musician</a:t>
            </a:r>
            <a:r>
              <a:rPr lang="en-US" b="1" dirty="0"/>
              <a:t> and </a:t>
            </a:r>
            <a:r>
              <a:rPr lang="en-US" b="1" baseline="0" dirty="0"/>
              <a:t>mentor to your students, you </a:t>
            </a:r>
            <a:r>
              <a:rPr lang="en-US" b="1" baseline="0" dirty="0" smtClean="0"/>
              <a:t>will influence </a:t>
            </a:r>
            <a:r>
              <a:rPr lang="en-US" b="1" baseline="0" dirty="0"/>
              <a:t>young people in your community.</a:t>
            </a:r>
            <a:endParaRPr lang="en-US" b="1" dirty="0"/>
          </a:p>
          <a:p>
            <a:r>
              <a:rPr lang="en-US" dirty="0" smtClean="0"/>
              <a:t>Put yourself in the shoes of a person who creates something new:</a:t>
            </a:r>
            <a:endParaRPr lang="en-US" b="0" dirty="0"/>
          </a:p>
          <a:p>
            <a:r>
              <a:rPr lang="en-US" dirty="0"/>
              <a:t>1 </a:t>
            </a:r>
            <a:r>
              <a:rPr lang="en-US" dirty="0" smtClean="0"/>
              <a:t>– You’ve created something innovative </a:t>
            </a:r>
            <a:r>
              <a:rPr lang="en-US" dirty="0"/>
              <a:t>or new, </a:t>
            </a:r>
            <a:r>
              <a:rPr lang="en-US" dirty="0" smtClean="0"/>
              <a:t> and the </a:t>
            </a:r>
            <a:r>
              <a:rPr lang="en-US" dirty="0"/>
              <a:t>rest of the world will hopefully benefit from it.  </a:t>
            </a:r>
          </a:p>
          <a:p>
            <a:r>
              <a:rPr lang="en-US" dirty="0"/>
              <a:t>2 </a:t>
            </a:r>
            <a:r>
              <a:rPr lang="en-US" dirty="0" smtClean="0"/>
              <a:t>–</a:t>
            </a:r>
            <a:r>
              <a:rPr lang="en-US" baseline="0" dirty="0" smtClean="0"/>
              <a:t> You put in </a:t>
            </a:r>
            <a:r>
              <a:rPr lang="en-US" dirty="0" smtClean="0"/>
              <a:t>hours </a:t>
            </a:r>
            <a:r>
              <a:rPr lang="en-US" dirty="0"/>
              <a:t>of</a:t>
            </a:r>
            <a:r>
              <a:rPr lang="en-US" baseline="0" dirty="0"/>
              <a:t> </a:t>
            </a:r>
            <a:r>
              <a:rPr lang="en-US" dirty="0"/>
              <a:t>work </a:t>
            </a:r>
            <a:r>
              <a:rPr lang="en-US" dirty="0" smtClean="0"/>
              <a:t>making your idea </a:t>
            </a:r>
            <a:r>
              <a:rPr lang="en-US" dirty="0"/>
              <a:t>a reality </a:t>
            </a:r>
            <a:r>
              <a:rPr lang="en-US" dirty="0" smtClean="0"/>
              <a:t>after years of honing your skills to create the new thing. Maybe you created it alone, or maybe you collaborated with </a:t>
            </a:r>
            <a:r>
              <a:rPr lang="en-US" baseline="0" dirty="0" smtClean="0"/>
              <a:t>a </a:t>
            </a:r>
            <a:r>
              <a:rPr lang="en-US" baseline="0" dirty="0"/>
              <a:t>team </a:t>
            </a:r>
            <a:r>
              <a:rPr lang="en-US" dirty="0"/>
              <a:t>of </a:t>
            </a:r>
            <a:r>
              <a:rPr lang="en-US" dirty="0" smtClean="0"/>
              <a:t>people.  </a:t>
            </a:r>
            <a:endParaRPr lang="en-US" dirty="0"/>
          </a:p>
          <a:p>
            <a:r>
              <a:rPr lang="en-US" dirty="0"/>
              <a:t>3 - In order for society to reap the benefits of </a:t>
            </a:r>
            <a:r>
              <a:rPr lang="en-US" dirty="0" smtClean="0"/>
              <a:t>your creative work, you’d like to make sure you have an incentive </a:t>
            </a:r>
            <a:r>
              <a:rPr lang="en-US" dirty="0"/>
              <a:t>for </a:t>
            </a:r>
            <a:r>
              <a:rPr lang="en-US" dirty="0" smtClean="0"/>
              <a:t>producing, sharing,</a:t>
            </a:r>
            <a:r>
              <a:rPr lang="en-US" baseline="0" dirty="0" smtClean="0"/>
              <a:t> promoting </a:t>
            </a:r>
            <a:r>
              <a:rPr lang="en-US" baseline="0" dirty="0"/>
              <a:t>or </a:t>
            </a:r>
            <a:r>
              <a:rPr lang="en-US" baseline="0" dirty="0" smtClean="0"/>
              <a:t>distributing your work.  Most creators of new things</a:t>
            </a:r>
            <a:r>
              <a:rPr lang="en-US" dirty="0" smtClean="0"/>
              <a:t> realize that once</a:t>
            </a:r>
            <a:r>
              <a:rPr lang="en-US" baseline="0" dirty="0" smtClean="0"/>
              <a:t> </a:t>
            </a:r>
            <a:r>
              <a:rPr lang="en-US" baseline="0" dirty="0"/>
              <a:t>the pencil is put </a:t>
            </a:r>
            <a:r>
              <a:rPr lang="en-US" dirty="0"/>
              <a:t>down – there is often</a:t>
            </a:r>
            <a:r>
              <a:rPr lang="en-US" baseline="0" dirty="0"/>
              <a:t> </a:t>
            </a:r>
            <a:r>
              <a:rPr lang="en-US" u="sng" baseline="0" dirty="0"/>
              <a:t>much more</a:t>
            </a:r>
            <a:r>
              <a:rPr lang="en-US" baseline="0" dirty="0"/>
              <a:t> work required to </a:t>
            </a:r>
            <a:r>
              <a:rPr lang="en-US" baseline="0" dirty="0" smtClean="0"/>
              <a:t>make it available to people.  </a:t>
            </a:r>
            <a:endParaRPr lang="en-US" dirty="0"/>
          </a:p>
          <a:p>
            <a:r>
              <a:rPr lang="en-US" dirty="0"/>
              <a:t>4 - Would </a:t>
            </a:r>
            <a:r>
              <a:rPr lang="en-US" dirty="0" smtClean="0"/>
              <a:t>you allow someone to “take” your work and claim it as </a:t>
            </a:r>
            <a:r>
              <a:rPr lang="en-US" dirty="0"/>
              <a:t>their own?  </a:t>
            </a:r>
            <a:r>
              <a:rPr lang="en-US" dirty="0" smtClean="0"/>
              <a:t>Or use it without your permission?  No </a:t>
            </a:r>
            <a:r>
              <a:rPr lang="en-US" dirty="0"/>
              <a:t>– that wouldn’t make sense.  Only the creators of the work can claim it as their own and grant rights for its use. And yet, in the world of copyright, there are individuals who take advantage, or, legally speaking, infringe on the rights of creators, sometimes without even knowing it.  But, not knowing the law is not a valid defense to breaking it.  </a:t>
            </a: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6</a:t>
            </a:fld>
            <a:endParaRPr lang="uk-UA" dirty="0"/>
          </a:p>
        </p:txBody>
      </p:sp>
    </p:spTree>
    <p:extLst>
      <p:ext uri="{BB962C8B-B14F-4D97-AF65-F5344CB8AC3E}">
        <p14:creationId xmlns:p14="http://schemas.microsoft.com/office/powerpoint/2010/main" val="611487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374031"/>
            <a:ext cx="5653758" cy="4639803"/>
          </a:xfrm>
        </p:spPr>
        <p:txBody>
          <a:bodyPr/>
          <a:lstStyle/>
          <a:p>
            <a:r>
              <a:rPr lang="en-US" dirty="0" smtClean="0"/>
              <a:t>Let’s </a:t>
            </a:r>
            <a:r>
              <a:rPr lang="en-US" dirty="0"/>
              <a:t>take a look at what you </a:t>
            </a:r>
            <a:r>
              <a:rPr lang="en-US" dirty="0" smtClean="0"/>
              <a:t>MUST</a:t>
            </a:r>
            <a:r>
              <a:rPr lang="en-US" baseline="0" dirty="0" smtClean="0"/>
              <a:t> </a:t>
            </a:r>
            <a:r>
              <a:rPr lang="en-US" baseline="0" dirty="0"/>
              <a:t>do with copyrighted works in the educational</a:t>
            </a:r>
            <a:r>
              <a:rPr lang="en-US" dirty="0"/>
              <a:t> </a:t>
            </a:r>
            <a:r>
              <a:rPr lang="en-US" dirty="0" smtClean="0"/>
              <a:t>context</a:t>
            </a:r>
            <a:r>
              <a:rPr lang="en-US" dirty="0"/>
              <a:t>:</a:t>
            </a:r>
            <a:endParaRPr lang="en-US" baseline="0" dirty="0"/>
          </a:p>
          <a:p>
            <a:r>
              <a:rPr lang="en-US" dirty="0"/>
              <a:t>1.  </a:t>
            </a:r>
            <a:r>
              <a:rPr lang="en-US" dirty="0" smtClean="0"/>
              <a:t>For </a:t>
            </a:r>
            <a:r>
              <a:rPr lang="en-US" dirty="0"/>
              <a:t>sheet</a:t>
            </a:r>
            <a:r>
              <a:rPr lang="en-US" baseline="0" dirty="0"/>
              <a:t> music,</a:t>
            </a:r>
            <a:r>
              <a:rPr lang="en-US" dirty="0"/>
              <a:t> you must have a properly acquired copy for every person using the material.  The</a:t>
            </a:r>
            <a:r>
              <a:rPr lang="en-US" baseline="0" dirty="0"/>
              <a:t> law applies to both physically printed versions and digital versions. </a:t>
            </a:r>
            <a:r>
              <a:rPr lang="en-US" dirty="0"/>
              <a:t>They may be purchased or rented, or </a:t>
            </a:r>
            <a:r>
              <a:rPr lang="en-US" b="1" dirty="0" smtClean="0"/>
              <a:t>copied with </a:t>
            </a:r>
            <a:r>
              <a:rPr lang="en-US" b="1" dirty="0"/>
              <a:t>the rights holder’s </a:t>
            </a:r>
            <a:r>
              <a:rPr lang="en-US" b="1" dirty="0" smtClean="0"/>
              <a:t>permission. </a:t>
            </a:r>
            <a:endParaRPr lang="en-US" b="1" dirty="0"/>
          </a:p>
          <a:p>
            <a:r>
              <a:rPr lang="en-US" dirty="0"/>
              <a:t>2 - Copies can only be made with the permission of the copyright owner or publisher, even if a work is out of print, and each copy must contain the notice of copyright.  So,</a:t>
            </a:r>
            <a:r>
              <a:rPr lang="en-US" baseline="0" dirty="0"/>
              <a:t> </a:t>
            </a:r>
            <a:r>
              <a:rPr lang="en-US" b="1" baseline="0" dirty="0"/>
              <a:t>make sure you have permission </a:t>
            </a:r>
            <a:r>
              <a:rPr lang="en-US" baseline="0" dirty="0"/>
              <a:t>if you need copies.</a:t>
            </a:r>
            <a:r>
              <a:rPr lang="en-US" dirty="0"/>
              <a:t> </a:t>
            </a:r>
            <a:endParaRPr lang="en-US" dirty="0" smtClean="0"/>
          </a:p>
          <a:p>
            <a:endParaRPr lang="en-US" dirty="0" smtClean="0"/>
          </a:p>
          <a:p>
            <a:r>
              <a:rPr lang="en-US" dirty="0" smtClean="0"/>
              <a:t>What CAN you do in an educational context?</a:t>
            </a:r>
          </a:p>
          <a:p>
            <a:r>
              <a:rPr lang="en-US" dirty="0" smtClean="0"/>
              <a:t>3 – You can make emergency copies for an imminent performance, but you must </a:t>
            </a:r>
            <a:r>
              <a:rPr lang="en-US" b="1" dirty="0"/>
              <a:t>replace the emergency copy with purchased copies as soon as possible</a:t>
            </a:r>
            <a:r>
              <a:rPr lang="en-US" dirty="0"/>
              <a:t> and destroy the copy. </a:t>
            </a:r>
            <a:endParaRPr lang="en-US" dirty="0" smtClean="0"/>
          </a:p>
          <a:p>
            <a:r>
              <a:rPr lang="en-US" dirty="0" smtClean="0"/>
              <a:t>4</a:t>
            </a:r>
            <a:r>
              <a:rPr lang="en-US" baseline="0" dirty="0" smtClean="0"/>
              <a:t> </a:t>
            </a:r>
            <a:r>
              <a:rPr lang="en-US" baseline="0" dirty="0"/>
              <a:t>- </a:t>
            </a:r>
            <a:r>
              <a:rPr lang="en-US" dirty="0"/>
              <a:t>For other academic purposes, such as studying a score in music class, one copy per student of an </a:t>
            </a:r>
            <a:r>
              <a:rPr lang="en-US" b="1" dirty="0"/>
              <a:t>excerpt</a:t>
            </a:r>
            <a:r>
              <a:rPr lang="en-US" dirty="0"/>
              <a:t> of a work may be made, provided that the excerpt does not </a:t>
            </a:r>
            <a:r>
              <a:rPr lang="en-US" b="1" dirty="0"/>
              <a:t>constitute a performable unit</a:t>
            </a:r>
            <a:r>
              <a:rPr lang="en-US" dirty="0"/>
              <a:t> such as a section, movement or aria from a larger work. There is a </a:t>
            </a:r>
            <a:r>
              <a:rPr lang="en-US" b="1" dirty="0"/>
              <a:t>myth</a:t>
            </a:r>
            <a:r>
              <a:rPr lang="en-US" dirty="0"/>
              <a:t> that copying less than 10% of the work is ok, but this was rejected by in the 11</a:t>
            </a:r>
            <a:r>
              <a:rPr lang="en-US" baseline="30000" dirty="0"/>
              <a:t>th</a:t>
            </a:r>
            <a:r>
              <a:rPr lang="en-US" dirty="0"/>
              <a:t> Circuit Court of Appeals in 2014 in the Cambridge University Press v. Patton case where several publishers filed suit against Georgia State University for potential copyright infringement. </a:t>
            </a:r>
            <a:endParaRPr lang="en-US" b="1" dirty="0"/>
          </a:p>
          <a:p>
            <a:r>
              <a:rPr lang="en-US" dirty="0"/>
              <a:t>5</a:t>
            </a:r>
            <a:r>
              <a:rPr lang="en-US" baseline="0" dirty="0"/>
              <a:t> – You are a</a:t>
            </a:r>
            <a:r>
              <a:rPr lang="en-US" dirty="0"/>
              <a:t>llowed to simplify the music in printed copies which have been purchased.  The edits or simplifications may occur as long as the fundamental character of the work is not distorted. If there</a:t>
            </a:r>
            <a:r>
              <a:rPr lang="en-US" baseline="0" dirty="0"/>
              <a:t> are </a:t>
            </a:r>
            <a:r>
              <a:rPr lang="en-US" dirty="0"/>
              <a:t>lyrics, you cannot alter them nor may you add lyrics to a work if none exist.</a:t>
            </a:r>
            <a:r>
              <a:rPr lang="en-US" baseline="0" dirty="0"/>
              <a:t> </a:t>
            </a:r>
            <a:endParaRPr lang="en-US" dirty="0"/>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3842724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44861"/>
            <a:ext cx="5653758" cy="4109864"/>
          </a:xfrm>
        </p:spPr>
        <p:txBody>
          <a:bodyPr/>
          <a:lstStyle/>
          <a:p>
            <a:r>
              <a:rPr lang="en-US" dirty="0" smtClean="0">
                <a:latin typeface="Calibri" panose="020F0502020204030204" pitchFamily="34" charset="0"/>
              </a:rPr>
              <a:t>Does copyright law apply to all music?  No</a:t>
            </a:r>
            <a:r>
              <a:rPr lang="en-US" dirty="0">
                <a:latin typeface="Calibri" panose="020F0502020204030204" pitchFamily="34" charset="0"/>
              </a:rPr>
              <a:t>. </a:t>
            </a:r>
            <a:r>
              <a:rPr lang="en-US" dirty="0" smtClean="0">
                <a:latin typeface="Calibri" panose="020F0502020204030204" pitchFamily="34" charset="0"/>
              </a:rPr>
              <a:t>Not </a:t>
            </a:r>
            <a:r>
              <a:rPr lang="en-US" baseline="0" dirty="0">
                <a:latin typeface="Calibri" panose="020F0502020204030204" pitchFamily="34" charset="0"/>
              </a:rPr>
              <a:t>all music has the same copyright requirements, and its your job as a music professional to know the difference. </a:t>
            </a:r>
            <a:r>
              <a:rPr lang="en-US" dirty="0" smtClean="0">
                <a:latin typeface="Calibri" panose="020F0502020204030204" pitchFamily="34" charset="0"/>
              </a:rPr>
              <a:t>The dates we cover here are in your guide so you can refer to them.</a:t>
            </a:r>
          </a:p>
          <a:p>
            <a:endParaRPr lang="en-US" dirty="0">
              <a:latin typeface="Calibri" panose="020F0502020204030204" pitchFamily="34" charset="0"/>
            </a:endParaRPr>
          </a:p>
          <a:p>
            <a:r>
              <a:rPr lang="en-US" dirty="0">
                <a:latin typeface="Calibri" panose="020F0502020204030204" pitchFamily="34" charset="0"/>
              </a:rPr>
              <a:t>1 – Not all music is under </a:t>
            </a:r>
            <a:r>
              <a:rPr lang="en-US" baseline="0" dirty="0">
                <a:latin typeface="Calibri" panose="020F0502020204030204" pitchFamily="34" charset="0"/>
              </a:rPr>
              <a:t>copyright in the US. Some works, such as those registered for copyright or published before 1923 are in the </a:t>
            </a:r>
            <a:r>
              <a:rPr lang="en-US" b="1" dirty="0">
                <a:latin typeface="Calibri" panose="020F0502020204030204" pitchFamily="34" charset="0"/>
              </a:rPr>
              <a:t>Public Domain</a:t>
            </a:r>
            <a:r>
              <a:rPr lang="en-US" b="1" baseline="0" dirty="0">
                <a:latin typeface="Calibri" panose="020F0502020204030204" pitchFamily="34" charset="0"/>
              </a:rPr>
              <a:t> </a:t>
            </a:r>
            <a:r>
              <a:rPr lang="en-US" b="0" baseline="0" dirty="0">
                <a:latin typeface="Calibri" panose="020F0502020204030204" pitchFamily="34" charset="0"/>
              </a:rPr>
              <a:t>and are not under copyright protection.</a:t>
            </a:r>
            <a:r>
              <a:rPr lang="en-US" dirty="0">
                <a:latin typeface="Calibri" panose="020F0502020204030204" pitchFamily="34" charset="0"/>
              </a:rPr>
              <a:t> </a:t>
            </a:r>
            <a:r>
              <a:rPr lang="en-US" dirty="0" smtClean="0">
                <a:latin typeface="Calibri" panose="020F0502020204030204" pitchFamily="34" charset="0"/>
              </a:rPr>
              <a:t>Works </a:t>
            </a:r>
            <a:r>
              <a:rPr lang="en-US" dirty="0">
                <a:latin typeface="Calibri" panose="020F0502020204030204" pitchFamily="34" charset="0"/>
              </a:rPr>
              <a:t>registered for copyright or published between 1923-1977 are generally protected in the US for a term of 95 years from the date copyright was secured (that is, the earlier of registration or publication with notice.) Works created after 1977 are generally protected in the US for a term that endures for the life of the </a:t>
            </a:r>
            <a:r>
              <a:rPr lang="en-US" dirty="0" smtClean="0">
                <a:latin typeface="Calibri" panose="020F0502020204030204" pitchFamily="34" charset="0"/>
              </a:rPr>
              <a:t>last author to die, plus 70 years</a:t>
            </a:r>
            <a:r>
              <a:rPr lang="en-US" dirty="0">
                <a:latin typeface="Calibri" panose="020F0502020204030204" pitchFamily="34" charset="0"/>
              </a:rPr>
              <a:t>. </a:t>
            </a:r>
            <a:endParaRPr lang="en-US" dirty="0" smtClean="0">
              <a:latin typeface="Calibri" panose="020F0502020204030204" pitchFamily="34" charset="0"/>
            </a:endParaRPr>
          </a:p>
          <a:p>
            <a:endParaRPr lang="en-US" dirty="0">
              <a:latin typeface="Calibri" panose="020F0502020204030204" pitchFamily="34" charset="0"/>
            </a:endParaRPr>
          </a:p>
          <a:p>
            <a:r>
              <a:rPr lang="en-US" b="1" dirty="0">
                <a:latin typeface="Calibri" panose="020F0502020204030204" pitchFamily="34" charset="0"/>
              </a:rPr>
              <a:t>2 - How do you find out if a piece is</a:t>
            </a:r>
            <a:r>
              <a:rPr lang="en-US" b="1" baseline="0" dirty="0">
                <a:latin typeface="Calibri" panose="020F0502020204030204" pitchFamily="34" charset="0"/>
              </a:rPr>
              <a:t> </a:t>
            </a:r>
            <a:r>
              <a:rPr lang="en-US" b="1" dirty="0">
                <a:latin typeface="Calibri" panose="020F0502020204030204" pitchFamily="34" charset="0"/>
              </a:rPr>
              <a:t>copyrighted, or if it is under public domain? </a:t>
            </a:r>
            <a:r>
              <a:rPr lang="en-US" dirty="0">
                <a:latin typeface="Calibri" panose="020F0502020204030204" pitchFamily="34" charset="0"/>
              </a:rPr>
              <a:t> </a:t>
            </a:r>
          </a:p>
          <a:p>
            <a:r>
              <a:rPr lang="en-US" dirty="0">
                <a:latin typeface="Calibri" panose="020F0502020204030204" pitchFamily="34" charset="0"/>
              </a:rPr>
              <a:t>-Start by reading the copyright notice on the music.  That will</a:t>
            </a:r>
            <a:r>
              <a:rPr lang="en-US" baseline="0" dirty="0">
                <a:latin typeface="Calibri" panose="020F0502020204030204" pitchFamily="34" charset="0"/>
              </a:rPr>
              <a:t> often give you the information you need.  </a:t>
            </a:r>
            <a:r>
              <a:rPr lang="en-US" baseline="0" dirty="0" smtClean="0">
                <a:latin typeface="Calibri" panose="020F0502020204030204" pitchFamily="34" charset="0"/>
              </a:rPr>
              <a:t>For works registered since 1978</a:t>
            </a:r>
            <a:r>
              <a:rPr lang="en-US" dirty="0" smtClean="0">
                <a:latin typeface="Calibri" panose="020F0502020204030204" pitchFamily="34" charset="0"/>
              </a:rPr>
              <a:t>, </a:t>
            </a:r>
            <a:r>
              <a:rPr lang="en-US" dirty="0">
                <a:latin typeface="Calibri" panose="020F0502020204030204" pitchFamily="34" charset="0"/>
              </a:rPr>
              <a:t>the U.S. Copyright Office has a link to search for registered </a:t>
            </a:r>
            <a:r>
              <a:rPr lang="en-US" dirty="0" smtClean="0">
                <a:latin typeface="Calibri" panose="020F0502020204030204" pitchFamily="34" charset="0"/>
              </a:rPr>
              <a:t>works. For </a:t>
            </a:r>
            <a:r>
              <a:rPr lang="en-US" dirty="0">
                <a:latin typeface="Calibri" panose="020F0502020204030204" pitchFamily="34" charset="0"/>
              </a:rPr>
              <a:t>works published before 1978, you can visit the Copyright Record Reading Room on the 4</a:t>
            </a:r>
            <a:r>
              <a:rPr lang="en-US" baseline="30000" dirty="0">
                <a:latin typeface="Calibri" panose="020F0502020204030204" pitchFamily="34" charset="0"/>
              </a:rPr>
              <a:t>th</a:t>
            </a:r>
            <a:r>
              <a:rPr lang="en-US" dirty="0">
                <a:latin typeface="Calibri" panose="020F0502020204030204" pitchFamily="34" charset="0"/>
              </a:rPr>
              <a:t> floor of the James Madison building at the Library of Congress in D.C.  There are also a handful of websites with search engines such as publicdomaininfo.com, </a:t>
            </a:r>
            <a:r>
              <a:rPr lang="en-US" dirty="0" smtClean="0">
                <a:latin typeface="Calibri" panose="020F0502020204030204" pitchFamily="34" charset="0"/>
              </a:rPr>
              <a:t>however, the </a:t>
            </a:r>
            <a:r>
              <a:rPr lang="en-US" dirty="0">
                <a:latin typeface="Calibri" panose="020F0502020204030204" pitchFamily="34" charset="0"/>
              </a:rPr>
              <a:t>US Copyright Office at the Library of Congress is the only official legally recognized authority of </a:t>
            </a:r>
            <a:r>
              <a:rPr lang="en-US" dirty="0" smtClean="0">
                <a:latin typeface="Calibri" panose="020F0502020204030204" pitchFamily="34" charset="0"/>
              </a:rPr>
              <a:t>copyright. </a:t>
            </a:r>
            <a:endParaRPr lang="en-US" dirty="0">
              <a:latin typeface="Calibri" panose="020F0502020204030204" pitchFamily="34" charset="0"/>
            </a:endParaRPr>
          </a:p>
          <a:p>
            <a:endParaRPr lang="uk-UA" dirty="0"/>
          </a:p>
        </p:txBody>
      </p:sp>
      <p:sp>
        <p:nvSpPr>
          <p:cNvPr id="4" name="Slide Number Placeholder 3"/>
          <p:cNvSpPr>
            <a:spLocks noGrp="1"/>
          </p:cNvSpPr>
          <p:nvPr>
            <p:ph type="sldNum" sz="quarter" idx="10"/>
          </p:nvPr>
        </p:nvSpPr>
        <p:spPr/>
        <p:txBody>
          <a:bodyPr/>
          <a:lstStyle/>
          <a:p>
            <a:fld id="{BD9C3A12-1E0F-412B-B376-8089A55D946C}" type="slidenum">
              <a:rPr lang="uk-UA" smtClean="0"/>
              <a:t>8</a:t>
            </a:fld>
            <a:endParaRPr lang="uk-UA"/>
          </a:p>
        </p:txBody>
      </p:sp>
    </p:spTree>
    <p:extLst>
      <p:ext uri="{BB962C8B-B14F-4D97-AF65-F5344CB8AC3E}">
        <p14:creationId xmlns:p14="http://schemas.microsoft.com/office/powerpoint/2010/main" val="1376196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55602" y="4542332"/>
            <a:ext cx="5699196" cy="3482455"/>
          </a:xfrm>
        </p:spPr>
        <p:txBody>
          <a:bodyPr/>
          <a:lstStyle/>
          <a:p>
            <a:r>
              <a:rPr lang="en-US" dirty="0"/>
              <a:t>Copyright does not last </a:t>
            </a:r>
            <a:r>
              <a:rPr lang="en-US" dirty="0" smtClean="0"/>
              <a:t>forever, but you need to be clear what is actually being considered.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sz="2200"/>
            </a:pPr>
            <a:r>
              <a:rPr lang="en-US" sz="1200" kern="1200" dirty="0" smtClean="0">
                <a:solidFill>
                  <a:schemeClr val="tx1"/>
                </a:solidFill>
                <a:effectLst/>
              </a:rPr>
              <a:t>For instance, an arranger publishes a work based on a work that is in the public domain.  </a:t>
            </a:r>
            <a:r>
              <a:rPr lang="en-US" sz="1200" b="1" kern="1200" dirty="0" smtClean="0">
                <a:solidFill>
                  <a:schemeClr val="tx1"/>
                </a:solidFill>
                <a:effectLst/>
                <a:latin typeface="+mn-lt"/>
                <a:ea typeface="+mn-ea"/>
                <a:cs typeface="+mn-cs"/>
              </a:rPr>
              <a:t> The published arrangement is likely protected by copyright, even if the source </a:t>
            </a:r>
            <a:r>
              <a:rPr lang="en-US" sz="1200" b="1" kern="1200" dirty="0">
                <a:solidFill>
                  <a:schemeClr val="tx1"/>
                </a:solidFill>
                <a:effectLst/>
                <a:latin typeface="+mn-lt"/>
                <a:ea typeface="+mn-ea"/>
                <a:cs typeface="+mn-cs"/>
              </a:rPr>
              <a:t>material for the composition is in the public </a:t>
            </a:r>
            <a:r>
              <a:rPr lang="en-US" sz="1200" b="1" kern="1200" dirty="0" smtClean="0">
                <a:solidFill>
                  <a:schemeClr val="tx1"/>
                </a:solidFill>
                <a:effectLst/>
                <a:latin typeface="+mn-lt"/>
                <a:ea typeface="+mn-ea"/>
                <a:cs typeface="+mn-cs"/>
              </a:rPr>
              <a:t>domain. </a:t>
            </a:r>
          </a:p>
          <a:p>
            <a:pPr marL="0" marR="0" lvl="0" indent="0" algn="l" defTabSz="914400" rtl="0" eaLnBrk="1" fontAlgn="auto" latinLnBrk="0" hangingPunct="1">
              <a:lnSpc>
                <a:spcPct val="100000"/>
              </a:lnSpc>
              <a:spcBef>
                <a:spcPts val="0"/>
              </a:spcBef>
              <a:spcAft>
                <a:spcPts val="0"/>
              </a:spcAft>
              <a:buClrTx/>
              <a:buSzTx/>
              <a:buFontTx/>
              <a:buNone/>
              <a:tabLst/>
              <a:defRPr sz="2200"/>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sz="2200"/>
            </a:pPr>
            <a:r>
              <a:rPr lang="en-US" sz="1200" kern="1200" dirty="0" smtClean="0">
                <a:solidFill>
                  <a:schemeClr val="tx1"/>
                </a:solidFill>
                <a:effectLst/>
                <a:latin typeface="+mn-lt"/>
                <a:ea typeface="+mn-ea"/>
                <a:cs typeface="+mn-cs"/>
              </a:rPr>
              <a:t>For </a:t>
            </a:r>
            <a:r>
              <a:rPr lang="en-US" sz="1200" kern="1200" dirty="0">
                <a:solidFill>
                  <a:schemeClr val="tx1"/>
                </a:solidFill>
                <a:effectLst/>
                <a:latin typeface="+mn-lt"/>
                <a:ea typeface="+mn-ea"/>
                <a:cs typeface="+mn-cs"/>
              </a:rPr>
              <a:t>example, John Phillip Sousa’s “Washington Post March” was written in 1889 and is in the public domain.  Frederick Fennell published an arrangement of Sousa’s march in 1983, so it is likely Fennell’s edition is protected by US Copyright law</a:t>
            </a:r>
            <a:r>
              <a:rPr lang="en-US" sz="1200"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sz="2200"/>
            </a:pPr>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9</a:t>
            </a:fld>
            <a:endParaRPr lang="uk-UA" dirty="0"/>
          </a:p>
        </p:txBody>
      </p:sp>
    </p:spTree>
    <p:extLst>
      <p:ext uri="{BB962C8B-B14F-4D97-AF65-F5344CB8AC3E}">
        <p14:creationId xmlns:p14="http://schemas.microsoft.com/office/powerpoint/2010/main" val="3789885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a:lvl1pPr>
          </a:lstStyle>
          <a:p>
            <a:endParaRPr lang="uk-UA"/>
          </a:p>
        </p:txBody>
      </p:sp>
      <p:pic>
        <p:nvPicPr>
          <p:cNvPr id="13" name="Picture 12" descr="MPA Glob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00" y="8953500"/>
            <a:ext cx="1045633" cy="1066800"/>
          </a:xfrm>
          <a:prstGeom prst="rect">
            <a:avLst/>
          </a:prstGeom>
        </p:spPr>
      </p:pic>
    </p:spTree>
    <p:extLst>
      <p:ext uri="{BB962C8B-B14F-4D97-AF65-F5344CB8AC3E}">
        <p14:creationId xmlns:p14="http://schemas.microsoft.com/office/powerpoint/2010/main" val="75923317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a:lvl1pPr>
          </a:lstStyle>
          <a:p>
            <a:endParaRPr lang="uk-UA"/>
          </a:p>
        </p:txBody>
      </p:sp>
      <p:pic>
        <p:nvPicPr>
          <p:cNvPr id="14" name="Picture 13" descr="MPA Glob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00" y="8953500"/>
            <a:ext cx="1045633" cy="1066800"/>
          </a:xfrm>
          <a:prstGeom prst="rect">
            <a:avLst/>
          </a:prstGeom>
        </p:spPr>
      </p:pic>
    </p:spTree>
    <p:extLst>
      <p:ext uri="{BB962C8B-B14F-4D97-AF65-F5344CB8AC3E}">
        <p14:creationId xmlns:p14="http://schemas.microsoft.com/office/powerpoint/2010/main" val="205280969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a:lvl1pPr>
          </a:lstStyle>
          <a:p>
            <a:endParaRPr lang="uk-UA"/>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a:lvl1pPr>
          </a:lstStyle>
          <a:p>
            <a:endParaRPr lang="uk-UA"/>
          </a:p>
        </p:txBody>
      </p:sp>
      <p:pic>
        <p:nvPicPr>
          <p:cNvPr id="15" name="Picture 14" descr="MPA Glob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00" y="8953500"/>
            <a:ext cx="1045633" cy="1066800"/>
          </a:xfrm>
          <a:prstGeom prst="rect">
            <a:avLst/>
          </a:prstGeom>
        </p:spPr>
      </p:pic>
    </p:spTree>
    <p:extLst>
      <p:ext uri="{BB962C8B-B14F-4D97-AF65-F5344CB8AC3E}">
        <p14:creationId xmlns:p14="http://schemas.microsoft.com/office/powerpoint/2010/main" val="334635797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pic>
        <p:nvPicPr>
          <p:cNvPr id="19" name="Picture 18" descr="MPA Glob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00" y="8953500"/>
            <a:ext cx="1045633" cy="1066800"/>
          </a:xfrm>
          <a:prstGeom prst="rect">
            <a:avLst/>
          </a:prstGeom>
        </p:spPr>
      </p:pic>
    </p:spTree>
    <p:extLst>
      <p:ext uri="{BB962C8B-B14F-4D97-AF65-F5344CB8AC3E}">
        <p14:creationId xmlns:p14="http://schemas.microsoft.com/office/powerpoint/2010/main" val="389733436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413604017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spTree>
    <p:extLst>
      <p:ext uri="{BB962C8B-B14F-4D97-AF65-F5344CB8AC3E}">
        <p14:creationId xmlns:p14="http://schemas.microsoft.com/office/powerpoint/2010/main" val="351645375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spTree>
    <p:extLst>
      <p:ext uri="{BB962C8B-B14F-4D97-AF65-F5344CB8AC3E}">
        <p14:creationId xmlns:p14="http://schemas.microsoft.com/office/powerpoint/2010/main" val="133033183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a:lvl1pPr>
          </a:lstStyle>
          <a:p>
            <a:endParaRPr lang="uk-UA"/>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a:lvl1pPr>
          </a:lstStyle>
          <a:p>
            <a:endParaRPr lang="uk-UA"/>
          </a:p>
        </p:txBody>
      </p:sp>
      <p:pic>
        <p:nvPicPr>
          <p:cNvPr id="11" name="Picture 10" descr="MPA Glob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00" y="8953500"/>
            <a:ext cx="1045633" cy="1066800"/>
          </a:xfrm>
          <a:prstGeom prst="rect">
            <a:avLst/>
          </a:prstGeom>
        </p:spPr>
      </p:pic>
    </p:spTree>
    <p:extLst>
      <p:ext uri="{BB962C8B-B14F-4D97-AF65-F5344CB8AC3E}">
        <p14:creationId xmlns:p14="http://schemas.microsoft.com/office/powerpoint/2010/main" val="162653937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pic>
        <p:nvPicPr>
          <p:cNvPr id="12" name="Picture 11" descr="MPA Glob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00" y="8953500"/>
            <a:ext cx="1045633" cy="1066800"/>
          </a:xfrm>
          <a:prstGeom prst="rect">
            <a:avLst/>
          </a:prstGeom>
        </p:spPr>
      </p:pic>
    </p:spTree>
    <p:extLst>
      <p:ext uri="{BB962C8B-B14F-4D97-AF65-F5344CB8AC3E}">
        <p14:creationId xmlns:p14="http://schemas.microsoft.com/office/powerpoint/2010/main" val="389411797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p>
            <a:endParaRPr lang="uk-UA"/>
          </a:p>
        </p:txBody>
      </p:sp>
      <p:pic>
        <p:nvPicPr>
          <p:cNvPr id="11" name="Picture 10" descr="MPA Glob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00" y="8953500"/>
            <a:ext cx="1045633" cy="1066800"/>
          </a:xfrm>
          <a:prstGeom prst="rect">
            <a:avLst/>
          </a:prstGeom>
        </p:spPr>
      </p:pic>
    </p:spTree>
    <p:extLst>
      <p:ext uri="{BB962C8B-B14F-4D97-AF65-F5344CB8AC3E}">
        <p14:creationId xmlns:p14="http://schemas.microsoft.com/office/powerpoint/2010/main" val="253268737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pic>
        <p:nvPicPr>
          <p:cNvPr id="12" name="Picture 11" descr="MPA Glob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00" y="8953500"/>
            <a:ext cx="1045633" cy="1066800"/>
          </a:xfrm>
          <a:prstGeom prst="rect">
            <a:avLst/>
          </a:prstGeom>
        </p:spPr>
      </p:pic>
    </p:spTree>
    <p:extLst>
      <p:ext uri="{BB962C8B-B14F-4D97-AF65-F5344CB8AC3E}">
        <p14:creationId xmlns:p14="http://schemas.microsoft.com/office/powerpoint/2010/main" val="169629812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6" name="Picture Placeholder 5"/>
          <p:cNvSpPr>
            <a:spLocks noGrp="1"/>
          </p:cNvSpPr>
          <p:nvPr>
            <p:ph type="pic" sz="quarter" idx="11"/>
          </p:nvPr>
        </p:nvSpPr>
        <p:spPr>
          <a:xfrm>
            <a:off x="0" y="2400300"/>
            <a:ext cx="18288000" cy="5486400"/>
          </a:xfrm>
          <a:prstGeom prst="rect">
            <a:avLst/>
          </a:prstGeom>
        </p:spPr>
        <p:txBody>
          <a:bodyPr/>
          <a:lstStyle/>
          <a:p>
            <a:endParaRPr lang="uk-UA"/>
          </a:p>
        </p:txBody>
      </p:sp>
      <p:pic>
        <p:nvPicPr>
          <p:cNvPr id="11" name="Picture 10" descr="MPA Glob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00" y="8953500"/>
            <a:ext cx="1045633" cy="1066800"/>
          </a:xfrm>
          <a:prstGeom prst="rect">
            <a:avLst/>
          </a:prstGeom>
        </p:spPr>
      </p:pic>
    </p:spTree>
    <p:extLst>
      <p:ext uri="{BB962C8B-B14F-4D97-AF65-F5344CB8AC3E}">
        <p14:creationId xmlns:p14="http://schemas.microsoft.com/office/powerpoint/2010/main" val="107913603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pic>
        <p:nvPicPr>
          <p:cNvPr id="11" name="Picture 10" descr="MPA Glob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00" y="8953500"/>
            <a:ext cx="1045633" cy="1066800"/>
          </a:xfrm>
          <a:prstGeom prst="rect">
            <a:avLst/>
          </a:prstGeom>
        </p:spPr>
      </p:pic>
    </p:spTree>
    <p:extLst>
      <p:ext uri="{BB962C8B-B14F-4D97-AF65-F5344CB8AC3E}">
        <p14:creationId xmlns:p14="http://schemas.microsoft.com/office/powerpoint/2010/main" val="189197058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pic>
        <p:nvPicPr>
          <p:cNvPr id="11" name="Picture 10" descr="MPA Glob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00" y="8953500"/>
            <a:ext cx="1045633" cy="1066800"/>
          </a:xfrm>
          <a:prstGeom prst="rect">
            <a:avLst/>
          </a:prstGeom>
        </p:spPr>
      </p:pic>
    </p:spTree>
    <p:extLst>
      <p:ext uri="{BB962C8B-B14F-4D97-AF65-F5344CB8AC3E}">
        <p14:creationId xmlns:p14="http://schemas.microsoft.com/office/powerpoint/2010/main" val="208934818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cxnSp>
        <p:nvCxnSpPr>
          <p:cNvPr id="7" name="Straight Connector 6"/>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9" name="Picture 8" descr="MPA Glob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00" y="8953500"/>
            <a:ext cx="1045633" cy="1066800"/>
          </a:xfrm>
          <a:prstGeom prst="rect">
            <a:avLst/>
          </a:prstGeom>
        </p:spPr>
      </p:pic>
    </p:spTree>
    <p:extLst>
      <p:ext uri="{BB962C8B-B14F-4D97-AF65-F5344CB8AC3E}">
        <p14:creationId xmlns:p14="http://schemas.microsoft.com/office/powerpoint/2010/main" val="383495092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TextBox 5"/>
          <p:cNvSpPr txBox="1"/>
          <p:nvPr userDrawn="1"/>
        </p:nvSpPr>
        <p:spPr>
          <a:xfrm>
            <a:off x="10058400" y="9081407"/>
            <a:ext cx="1085850" cy="954107"/>
          </a:xfrm>
          <a:prstGeom prst="rect">
            <a:avLst/>
          </a:prstGeom>
          <a:noFill/>
        </p:spPr>
        <p:txBody>
          <a:bodyPr wrap="square" rtlCol="0">
            <a:spAutoFit/>
          </a:bodyPr>
          <a:lstStyle/>
          <a:p>
            <a:r>
              <a:rPr lang="en-US" sz="2800" b="1">
                <a:solidFill>
                  <a:schemeClr val="accent2"/>
                </a:solidFill>
              </a:rPr>
              <a:t>your logo</a:t>
            </a:r>
            <a:endParaRPr lang="uk-UA" sz="2000" b="1">
              <a:solidFill>
                <a:schemeClr val="accent2"/>
              </a:solidFill>
            </a:endParaRPr>
          </a:p>
        </p:txBody>
      </p:sp>
      <p:cxnSp>
        <p:nvCxnSpPr>
          <p:cNvPr id="7" name="Straight Connector 6"/>
          <p:cNvCxnSpPr/>
          <p:nvPr userDrawn="1"/>
        </p:nvCxnSpPr>
        <p:spPr>
          <a:xfrm>
            <a:off x="9886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969304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pic>
        <p:nvPicPr>
          <p:cNvPr id="11" name="Picture 10" descr="MPA Glob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00" y="8953500"/>
            <a:ext cx="1045633" cy="1066800"/>
          </a:xfrm>
          <a:prstGeom prst="rect">
            <a:avLst/>
          </a:prstGeom>
        </p:spPr>
      </p:pic>
    </p:spTree>
    <p:extLst>
      <p:ext uri="{BB962C8B-B14F-4D97-AF65-F5344CB8AC3E}">
        <p14:creationId xmlns:p14="http://schemas.microsoft.com/office/powerpoint/2010/main" val="123637884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p>
            <a:endParaRPr lang="uk-UA"/>
          </a:p>
        </p:txBody>
      </p:sp>
      <p:pic>
        <p:nvPicPr>
          <p:cNvPr id="11" name="Picture 10" descr="MPA Glob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00" y="8953500"/>
            <a:ext cx="1045633" cy="1066800"/>
          </a:xfrm>
          <a:prstGeom prst="rect">
            <a:avLst/>
          </a:prstGeom>
        </p:spPr>
      </p:pic>
    </p:spTree>
    <p:extLst>
      <p:ext uri="{BB962C8B-B14F-4D97-AF65-F5344CB8AC3E}">
        <p14:creationId xmlns:p14="http://schemas.microsoft.com/office/powerpoint/2010/main" val="320571165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p>
            <a:endParaRPr lang="uk-UA"/>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p>
            <a:endParaRPr lang="uk-UA"/>
          </a:p>
        </p:txBody>
      </p:sp>
      <p:pic>
        <p:nvPicPr>
          <p:cNvPr id="13" name="Picture 12" descr="MPA Glob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00" y="8953500"/>
            <a:ext cx="1045633" cy="1066800"/>
          </a:xfrm>
          <a:prstGeom prst="rect">
            <a:avLst/>
          </a:prstGeom>
        </p:spPr>
      </p:pic>
    </p:spTree>
    <p:extLst>
      <p:ext uri="{BB962C8B-B14F-4D97-AF65-F5344CB8AC3E}">
        <p14:creationId xmlns:p14="http://schemas.microsoft.com/office/powerpoint/2010/main" val="281317247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p>
            <a:endParaRPr lang="uk-UA"/>
          </a:p>
        </p:txBody>
      </p:sp>
      <p:pic>
        <p:nvPicPr>
          <p:cNvPr id="11" name="Picture 10" descr="MPA Glob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00" y="8953500"/>
            <a:ext cx="1045633" cy="1066800"/>
          </a:xfrm>
          <a:prstGeom prst="rect">
            <a:avLst/>
          </a:prstGeom>
        </p:spPr>
      </p:pic>
    </p:spTree>
    <p:extLst>
      <p:ext uri="{BB962C8B-B14F-4D97-AF65-F5344CB8AC3E}">
        <p14:creationId xmlns:p14="http://schemas.microsoft.com/office/powerpoint/2010/main" val="418822960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p>
            <a:endParaRPr lang="uk-UA"/>
          </a:p>
        </p:txBody>
      </p:sp>
      <p:pic>
        <p:nvPicPr>
          <p:cNvPr id="11" name="Picture 10" descr="MPA Glob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00" y="8953500"/>
            <a:ext cx="1045633" cy="1066800"/>
          </a:xfrm>
          <a:prstGeom prst="rect">
            <a:avLst/>
          </a:prstGeom>
        </p:spPr>
      </p:pic>
    </p:spTree>
    <p:extLst>
      <p:ext uri="{BB962C8B-B14F-4D97-AF65-F5344CB8AC3E}">
        <p14:creationId xmlns:p14="http://schemas.microsoft.com/office/powerpoint/2010/main" val="426477975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pic>
        <p:nvPicPr>
          <p:cNvPr id="7" name="Picture 6" descr="MPA Glob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00" y="8953500"/>
            <a:ext cx="1045633" cy="1066800"/>
          </a:xfrm>
          <a:prstGeom prst="rect">
            <a:avLst/>
          </a:prstGeom>
        </p:spPr>
      </p:pic>
    </p:spTree>
    <p:extLst>
      <p:ext uri="{BB962C8B-B14F-4D97-AF65-F5344CB8AC3E}">
        <p14:creationId xmlns:p14="http://schemas.microsoft.com/office/powerpoint/2010/main" val="252094298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p>
            <a:endParaRPr lang="uk-UA"/>
          </a:p>
        </p:txBody>
      </p:sp>
      <p:pic>
        <p:nvPicPr>
          <p:cNvPr id="11" name="Picture 10" descr="MPA Glob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00" y="8953500"/>
            <a:ext cx="1045633" cy="1066800"/>
          </a:xfrm>
          <a:prstGeom prst="rect">
            <a:avLst/>
          </a:prstGeom>
        </p:spPr>
      </p:pic>
    </p:spTree>
    <p:extLst>
      <p:ext uri="{BB962C8B-B14F-4D97-AF65-F5344CB8AC3E}">
        <p14:creationId xmlns:p14="http://schemas.microsoft.com/office/powerpoint/2010/main" val="264707744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p>
            <a:endParaRPr lang="uk-UA"/>
          </a:p>
        </p:txBody>
      </p:sp>
      <p:pic>
        <p:nvPicPr>
          <p:cNvPr id="11" name="Picture 10" descr="MPA Glob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00" y="8953500"/>
            <a:ext cx="1045633" cy="1066800"/>
          </a:xfrm>
          <a:prstGeom prst="rect">
            <a:avLst/>
          </a:prstGeom>
        </p:spPr>
      </p:pic>
    </p:spTree>
    <p:extLst>
      <p:ext uri="{BB962C8B-B14F-4D97-AF65-F5344CB8AC3E}">
        <p14:creationId xmlns:p14="http://schemas.microsoft.com/office/powerpoint/2010/main" val="166257686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p>
            <a:endParaRPr lang="uk-UA"/>
          </a:p>
        </p:txBody>
      </p:sp>
      <p:pic>
        <p:nvPicPr>
          <p:cNvPr id="11" name="Picture 10" descr="MPA Glob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00" y="8953500"/>
            <a:ext cx="1045633" cy="1066800"/>
          </a:xfrm>
          <a:prstGeom prst="rect">
            <a:avLst/>
          </a:prstGeom>
        </p:spPr>
      </p:pic>
    </p:spTree>
    <p:extLst>
      <p:ext uri="{BB962C8B-B14F-4D97-AF65-F5344CB8AC3E}">
        <p14:creationId xmlns:p14="http://schemas.microsoft.com/office/powerpoint/2010/main" val="226213430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a:lvl1pPr>
          </a:lstStyle>
          <a:p>
            <a:endParaRPr lang="uk-UA"/>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a:lvl1pPr>
          </a:lstStyle>
          <a:p>
            <a:endParaRPr lang="uk-UA"/>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a:lvl1pPr>
          </a:lstStyle>
          <a:p>
            <a:endParaRPr lang="uk-UA"/>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a:lvl1pPr>
          </a:lstStyle>
          <a:p>
            <a:endParaRPr lang="uk-UA"/>
          </a:p>
        </p:txBody>
      </p:sp>
      <p:pic>
        <p:nvPicPr>
          <p:cNvPr id="15" name="Picture 14" descr="MPA Glob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00" y="8953500"/>
            <a:ext cx="1045633" cy="1066800"/>
          </a:xfrm>
          <a:prstGeom prst="rect">
            <a:avLst/>
          </a:prstGeom>
        </p:spPr>
      </p:pic>
    </p:spTree>
    <p:extLst>
      <p:ext uri="{BB962C8B-B14F-4D97-AF65-F5344CB8AC3E}">
        <p14:creationId xmlns:p14="http://schemas.microsoft.com/office/powerpoint/2010/main" val="200917993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p>
            <a:endParaRPr lang="uk-UA"/>
          </a:p>
        </p:txBody>
      </p:sp>
      <p:pic>
        <p:nvPicPr>
          <p:cNvPr id="11" name="Picture 10" descr="MPA Glob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00" y="8953500"/>
            <a:ext cx="1045633" cy="1066800"/>
          </a:xfrm>
          <a:prstGeom prst="rect">
            <a:avLst/>
          </a:prstGeom>
        </p:spPr>
      </p:pic>
    </p:spTree>
    <p:extLst>
      <p:ext uri="{BB962C8B-B14F-4D97-AF65-F5344CB8AC3E}">
        <p14:creationId xmlns:p14="http://schemas.microsoft.com/office/powerpoint/2010/main" val="133799537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p>
            <a:endParaRPr lang="uk-UA"/>
          </a:p>
        </p:txBody>
      </p:sp>
      <p:pic>
        <p:nvPicPr>
          <p:cNvPr id="12" name="Picture 11" descr="MPA Glob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00" y="8953500"/>
            <a:ext cx="1045633" cy="1066800"/>
          </a:xfrm>
          <a:prstGeom prst="rect">
            <a:avLst/>
          </a:prstGeom>
        </p:spPr>
      </p:pic>
    </p:spTree>
    <p:extLst>
      <p:ext uri="{BB962C8B-B14F-4D97-AF65-F5344CB8AC3E}">
        <p14:creationId xmlns:p14="http://schemas.microsoft.com/office/powerpoint/2010/main" val="271615018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p>
            <a:endParaRPr lang="uk-UA"/>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p>
            <a:endParaRPr lang="uk-UA"/>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p>
            <a:endParaRPr lang="uk-UA"/>
          </a:p>
        </p:txBody>
      </p:sp>
      <p:pic>
        <p:nvPicPr>
          <p:cNvPr id="14" name="Picture 13" descr="MPA Glob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00" y="8953500"/>
            <a:ext cx="1045633" cy="1066800"/>
          </a:xfrm>
          <a:prstGeom prst="rect">
            <a:avLst/>
          </a:prstGeom>
        </p:spPr>
      </p:pic>
    </p:spTree>
    <p:extLst>
      <p:ext uri="{BB962C8B-B14F-4D97-AF65-F5344CB8AC3E}">
        <p14:creationId xmlns:p14="http://schemas.microsoft.com/office/powerpoint/2010/main" val="372568595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p>
            <a:endParaRPr lang="uk-UA"/>
          </a:p>
        </p:txBody>
      </p:sp>
      <p:pic>
        <p:nvPicPr>
          <p:cNvPr id="12" name="Picture 11" descr="MPA Glob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00" y="8953500"/>
            <a:ext cx="1045633" cy="1066800"/>
          </a:xfrm>
          <a:prstGeom prst="rect">
            <a:avLst/>
          </a:prstGeom>
        </p:spPr>
      </p:pic>
    </p:spTree>
    <p:extLst>
      <p:ext uri="{BB962C8B-B14F-4D97-AF65-F5344CB8AC3E}">
        <p14:creationId xmlns:p14="http://schemas.microsoft.com/office/powerpoint/2010/main" val="38155746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pic>
        <p:nvPicPr>
          <p:cNvPr id="12" name="Picture 11" descr="MPA Glob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00" y="8953500"/>
            <a:ext cx="1045633" cy="1066800"/>
          </a:xfrm>
          <a:prstGeom prst="rect">
            <a:avLst/>
          </a:prstGeom>
        </p:spPr>
      </p:pic>
    </p:spTree>
    <p:extLst>
      <p:ext uri="{BB962C8B-B14F-4D97-AF65-F5344CB8AC3E}">
        <p14:creationId xmlns:p14="http://schemas.microsoft.com/office/powerpoint/2010/main" val="158286810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a:lvl1pPr>
          </a:lstStyle>
          <a:p>
            <a:endParaRPr lang="uk-UA"/>
          </a:p>
        </p:txBody>
      </p:sp>
      <p:pic>
        <p:nvPicPr>
          <p:cNvPr id="12" name="Picture 11" descr="MPA Glob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00" y="8953500"/>
            <a:ext cx="1045633" cy="1066800"/>
          </a:xfrm>
          <a:prstGeom prst="rect">
            <a:avLst/>
          </a:prstGeom>
        </p:spPr>
      </p:pic>
    </p:spTree>
    <p:extLst>
      <p:ext uri="{BB962C8B-B14F-4D97-AF65-F5344CB8AC3E}">
        <p14:creationId xmlns:p14="http://schemas.microsoft.com/office/powerpoint/2010/main" val="157309795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pic>
        <p:nvPicPr>
          <p:cNvPr id="10" name="Picture 9" descr="MPA Glob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00" y="8953500"/>
            <a:ext cx="1045633" cy="1066800"/>
          </a:xfrm>
          <a:prstGeom prst="rect">
            <a:avLst/>
          </a:prstGeom>
        </p:spPr>
      </p:pic>
    </p:spTree>
    <p:extLst>
      <p:ext uri="{BB962C8B-B14F-4D97-AF65-F5344CB8AC3E}">
        <p14:creationId xmlns:p14="http://schemas.microsoft.com/office/powerpoint/2010/main" val="388352149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p>
            <a:endParaRPr lang="uk-UA"/>
          </a:p>
        </p:txBody>
      </p:sp>
      <p:pic>
        <p:nvPicPr>
          <p:cNvPr id="12" name="Picture 11" descr="MPA Glob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00" y="8953500"/>
            <a:ext cx="1045633" cy="1066800"/>
          </a:xfrm>
          <a:prstGeom prst="rect">
            <a:avLst/>
          </a:prstGeom>
        </p:spPr>
      </p:pic>
    </p:spTree>
    <p:extLst>
      <p:ext uri="{BB962C8B-B14F-4D97-AF65-F5344CB8AC3E}">
        <p14:creationId xmlns:p14="http://schemas.microsoft.com/office/powerpoint/2010/main" val="153085764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pic>
        <p:nvPicPr>
          <p:cNvPr id="11" name="Picture 10" descr="MPA Glob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00" y="8953500"/>
            <a:ext cx="1045633" cy="1066800"/>
          </a:xfrm>
          <a:prstGeom prst="rect">
            <a:avLst/>
          </a:prstGeom>
        </p:spPr>
      </p:pic>
    </p:spTree>
    <p:extLst>
      <p:ext uri="{BB962C8B-B14F-4D97-AF65-F5344CB8AC3E}">
        <p14:creationId xmlns:p14="http://schemas.microsoft.com/office/powerpoint/2010/main" val="343734019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pic>
        <p:nvPicPr>
          <p:cNvPr id="13" name="Picture 12" descr="MPA Glob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00" y="8953500"/>
            <a:ext cx="1045633" cy="1066800"/>
          </a:xfrm>
          <a:prstGeom prst="rect">
            <a:avLst/>
          </a:prstGeom>
        </p:spPr>
      </p:pic>
    </p:spTree>
    <p:extLst>
      <p:ext uri="{BB962C8B-B14F-4D97-AF65-F5344CB8AC3E}">
        <p14:creationId xmlns:p14="http://schemas.microsoft.com/office/powerpoint/2010/main" val="347234858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pic>
        <p:nvPicPr>
          <p:cNvPr id="14" name="Picture 13" descr="MPA Glob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00" y="8953500"/>
            <a:ext cx="1045633" cy="1066800"/>
          </a:xfrm>
          <a:prstGeom prst="rect">
            <a:avLst/>
          </a:prstGeom>
        </p:spPr>
      </p:pic>
    </p:spTree>
    <p:extLst>
      <p:ext uri="{BB962C8B-B14F-4D97-AF65-F5344CB8AC3E}">
        <p14:creationId xmlns:p14="http://schemas.microsoft.com/office/powerpoint/2010/main" val="19167472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pic>
        <p:nvPicPr>
          <p:cNvPr id="12" name="Picture 11" descr="MPA Glob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00" y="8953500"/>
            <a:ext cx="1045633" cy="1066800"/>
          </a:xfrm>
          <a:prstGeom prst="rect">
            <a:avLst/>
          </a:prstGeom>
        </p:spPr>
      </p:pic>
    </p:spTree>
    <p:extLst>
      <p:ext uri="{BB962C8B-B14F-4D97-AF65-F5344CB8AC3E}">
        <p14:creationId xmlns:p14="http://schemas.microsoft.com/office/powerpoint/2010/main" val="140099839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a:lvl1pPr>
          </a:lstStyle>
          <a:p>
            <a:endParaRPr lang="uk-UA"/>
          </a:p>
        </p:txBody>
      </p:sp>
      <p:pic>
        <p:nvPicPr>
          <p:cNvPr id="20" name="Picture 19" descr="MPA Glob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00" y="8953500"/>
            <a:ext cx="1045633" cy="1066800"/>
          </a:xfrm>
          <a:prstGeom prst="rect">
            <a:avLst/>
          </a:prstGeom>
        </p:spPr>
      </p:pic>
    </p:spTree>
    <p:extLst>
      <p:ext uri="{BB962C8B-B14F-4D97-AF65-F5344CB8AC3E}">
        <p14:creationId xmlns:p14="http://schemas.microsoft.com/office/powerpoint/2010/main" val="134850933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876300" y="9081407"/>
            <a:ext cx="1085850" cy="954107"/>
          </a:xfrm>
          <a:prstGeom prst="rect">
            <a:avLst/>
          </a:prstGeom>
          <a:noFill/>
        </p:spPr>
        <p:txBody>
          <a:bodyPr wrap="square" rtlCol="0">
            <a:spAutoFit/>
          </a:bodyPr>
          <a:lstStyle/>
          <a:p>
            <a:r>
              <a:rPr lang="en-US" sz="2800" b="1" dirty="0">
                <a:solidFill>
                  <a:schemeClr val="accent2"/>
                </a:solidFill>
              </a:rPr>
              <a:t>your logo</a:t>
            </a:r>
            <a:endParaRPr lang="uk-UA" sz="2000" b="1" dirty="0">
              <a:solidFill>
                <a:schemeClr val="accent2"/>
              </a:solidFill>
            </a:endParaRPr>
          </a:p>
        </p:txBody>
      </p: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a:lvl1pPr>
          </a:lstStyle>
          <a:p>
            <a:endParaRPr lang="uk-UA"/>
          </a:p>
        </p:txBody>
      </p:sp>
      <p:pic>
        <p:nvPicPr>
          <p:cNvPr id="18" name="Picture 17" descr="MPA Glob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00" y="8953500"/>
            <a:ext cx="1045633" cy="1066800"/>
          </a:xfrm>
          <a:prstGeom prst="rect">
            <a:avLst/>
          </a:prstGeom>
        </p:spPr>
      </p:pic>
    </p:spTree>
    <p:extLst>
      <p:ext uri="{BB962C8B-B14F-4D97-AF65-F5344CB8AC3E}">
        <p14:creationId xmlns:p14="http://schemas.microsoft.com/office/powerpoint/2010/main" val="3298468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876300" y="9081407"/>
            <a:ext cx="1085850" cy="954107"/>
          </a:xfrm>
          <a:prstGeom prst="rect">
            <a:avLst/>
          </a:prstGeom>
          <a:noFill/>
        </p:spPr>
        <p:txBody>
          <a:bodyPr wrap="square" rtlCol="0">
            <a:spAutoFit/>
          </a:bodyPr>
          <a:lstStyle/>
          <a:p>
            <a:r>
              <a:rPr lang="en-US" sz="2800" b="1" dirty="0">
                <a:solidFill>
                  <a:schemeClr val="accent2"/>
                </a:solidFill>
              </a:rPr>
              <a:t>your logo</a:t>
            </a:r>
            <a:endParaRPr lang="uk-UA" sz="2000" b="1" dirty="0">
              <a:solidFill>
                <a:schemeClr val="accent2"/>
              </a:solidFill>
            </a:endParaRPr>
          </a:p>
        </p:txBody>
      </p: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pic>
        <p:nvPicPr>
          <p:cNvPr id="12" name="Picture 11" descr="MPA Glob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00" y="8953500"/>
            <a:ext cx="1045633" cy="1066800"/>
          </a:xfrm>
          <a:prstGeom prst="rect">
            <a:avLst/>
          </a:prstGeom>
        </p:spPr>
      </p:pic>
    </p:spTree>
    <p:extLst>
      <p:ext uri="{BB962C8B-B14F-4D97-AF65-F5344CB8AC3E}">
        <p14:creationId xmlns:p14="http://schemas.microsoft.com/office/powerpoint/2010/main" val="26767355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876300" y="9081407"/>
            <a:ext cx="1085850" cy="954107"/>
          </a:xfrm>
          <a:prstGeom prst="rect">
            <a:avLst/>
          </a:prstGeom>
          <a:noFill/>
        </p:spPr>
        <p:txBody>
          <a:bodyPr wrap="square" rtlCol="0">
            <a:spAutoFit/>
          </a:bodyPr>
          <a:lstStyle/>
          <a:p>
            <a:r>
              <a:rPr lang="en-US" sz="2800" b="1" dirty="0">
                <a:solidFill>
                  <a:schemeClr val="accent2"/>
                </a:solidFill>
              </a:rPr>
              <a:t>your logo</a:t>
            </a:r>
            <a:endParaRPr lang="uk-UA" sz="2000" b="1" dirty="0">
              <a:solidFill>
                <a:schemeClr val="accent2"/>
              </a:solidFill>
            </a:endParaRPr>
          </a:p>
        </p:txBody>
      </p: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6" name="Picture Placeholder 5"/>
          <p:cNvSpPr>
            <a:spLocks noGrp="1"/>
          </p:cNvSpPr>
          <p:nvPr>
            <p:ph type="pic" sz="quarter" idx="11"/>
          </p:nvPr>
        </p:nvSpPr>
        <p:spPr>
          <a:xfrm>
            <a:off x="0" y="5143500"/>
            <a:ext cx="4572000" cy="2743200"/>
          </a:xfrm>
          <a:prstGeom prst="rect">
            <a:avLst/>
          </a:prstGeom>
        </p:spPr>
        <p:txBody>
          <a:bodyPr/>
          <a:lstStyle/>
          <a:p>
            <a:endParaRPr lang="uk-UA"/>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p>
            <a:endParaRPr lang="uk-UA"/>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p>
            <a:endParaRPr lang="uk-UA"/>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p>
            <a:endParaRPr lang="uk-UA"/>
          </a:p>
        </p:txBody>
      </p:sp>
      <p:pic>
        <p:nvPicPr>
          <p:cNvPr id="14" name="Picture 13" descr="MPA Glob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00" y="8953500"/>
            <a:ext cx="1045633" cy="1066800"/>
          </a:xfrm>
          <a:prstGeom prst="rect">
            <a:avLst/>
          </a:prstGeom>
        </p:spPr>
      </p:pic>
    </p:spTree>
    <p:extLst>
      <p:ext uri="{BB962C8B-B14F-4D97-AF65-F5344CB8AC3E}">
        <p14:creationId xmlns:p14="http://schemas.microsoft.com/office/powerpoint/2010/main" val="424677069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pic>
        <p:nvPicPr>
          <p:cNvPr id="11" name="Picture 10" descr="MPA Glob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00" y="8953500"/>
            <a:ext cx="1045633" cy="1066800"/>
          </a:xfrm>
          <a:prstGeom prst="rect">
            <a:avLst/>
          </a:prstGeom>
        </p:spPr>
      </p:pic>
    </p:spTree>
    <p:extLst>
      <p:ext uri="{BB962C8B-B14F-4D97-AF65-F5344CB8AC3E}">
        <p14:creationId xmlns:p14="http://schemas.microsoft.com/office/powerpoint/2010/main" val="171967628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MIDDL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10" name="Rectangle 9"/>
          <p:cNvSpPr/>
          <p:nvPr userDrawn="1"/>
        </p:nvSpPr>
        <p:spPr>
          <a:xfrm>
            <a:off x="0" y="2400300"/>
            <a:ext cx="18288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pic>
        <p:nvPicPr>
          <p:cNvPr id="12" name="Picture 11" descr="MPA Glob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00" y="8953500"/>
            <a:ext cx="1045633" cy="1066800"/>
          </a:xfrm>
          <a:prstGeom prst="rect">
            <a:avLst/>
          </a:prstGeom>
        </p:spPr>
      </p:pic>
    </p:spTree>
    <p:extLst>
      <p:ext uri="{BB962C8B-B14F-4D97-AF65-F5344CB8AC3E}">
        <p14:creationId xmlns:p14="http://schemas.microsoft.com/office/powerpoint/2010/main" val="5675181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ARK BOTTOM SLIDE">
    <p:spTree>
      <p:nvGrpSpPr>
        <p:cNvPr id="1" name=""/>
        <p:cNvGrpSpPr/>
        <p:nvPr/>
      </p:nvGrpSpPr>
      <p:grpSpPr>
        <a:xfrm>
          <a:off x="0" y="0"/>
          <a:ext cx="0" cy="0"/>
          <a:chOff x="0" y="0"/>
          <a:chExt cx="0" cy="0"/>
        </a:xfrm>
      </p:grpSpPr>
      <p:sp>
        <p:nvSpPr>
          <p:cNvPr id="3" name="Rectangle 2"/>
          <p:cNvSpPr/>
          <p:nvPr userDrawn="1"/>
        </p:nvSpPr>
        <p:spPr>
          <a:xfrm>
            <a:off x="0" y="514350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876300" y="9081407"/>
            <a:ext cx="1085850" cy="954107"/>
          </a:xfrm>
          <a:prstGeom prst="rect">
            <a:avLst/>
          </a:prstGeom>
          <a:noFill/>
        </p:spPr>
        <p:txBody>
          <a:bodyPr wrap="square" rtlCol="0">
            <a:spAutoFit/>
          </a:bodyPr>
          <a:lstStyle/>
          <a:p>
            <a:r>
              <a:rPr lang="en-US" sz="2800" b="1" dirty="0">
                <a:solidFill>
                  <a:schemeClr val="bg1"/>
                </a:solidFill>
              </a:rPr>
              <a:t>your logo</a:t>
            </a:r>
            <a:endParaRPr lang="uk-UA" sz="2000" b="1" dirty="0">
              <a:solidFill>
                <a:schemeClr val="bg1"/>
              </a:solidFill>
            </a:endParaRPr>
          </a:p>
        </p:txBody>
      </p: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tx1"/>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bg1"/>
                </a:solidFill>
              </a:defRPr>
            </a:lvl1pPr>
          </a:lstStyle>
          <a:p>
            <a:r>
              <a:rPr lang="en-US"/>
              <a:t>page</a:t>
            </a:r>
          </a:p>
          <a:p>
            <a:r>
              <a:rPr lang="en-US"/>
              <a:t>0</a:t>
            </a:r>
            <a:fld id="{37D409AB-2201-4E18-8A34-C31753AD9B06}" type="slidenum">
              <a:rPr smtClean="0"/>
              <a:pPr/>
              <a:t>‹#›</a:t>
            </a:fld>
            <a:endParaRPr/>
          </a:p>
        </p:txBody>
      </p:sp>
      <p:pic>
        <p:nvPicPr>
          <p:cNvPr id="10" name="Picture 9" descr="MPA Glob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00" y="8953500"/>
            <a:ext cx="1045633" cy="1066800"/>
          </a:xfrm>
          <a:prstGeom prst="rect">
            <a:avLst/>
          </a:prstGeom>
        </p:spPr>
      </p:pic>
    </p:spTree>
    <p:extLst>
      <p:ext uri="{BB962C8B-B14F-4D97-AF65-F5344CB8AC3E}">
        <p14:creationId xmlns:p14="http://schemas.microsoft.com/office/powerpoint/2010/main" val="200063889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pic>
        <p:nvPicPr>
          <p:cNvPr id="11" name="Picture 10" descr="MPA Glob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00" y="8953500"/>
            <a:ext cx="1045633" cy="1066800"/>
          </a:xfrm>
          <a:prstGeom prst="rect">
            <a:avLst/>
          </a:prstGeom>
        </p:spPr>
      </p:pic>
    </p:spTree>
    <p:extLst>
      <p:ext uri="{BB962C8B-B14F-4D97-AF65-F5344CB8AC3E}">
        <p14:creationId xmlns:p14="http://schemas.microsoft.com/office/powerpoint/2010/main" val="31730466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a:lvl1pPr>
          </a:lstStyle>
          <a:p>
            <a:endParaRPr lang="uk-UA"/>
          </a:p>
        </p:txBody>
      </p:sp>
      <p:pic>
        <p:nvPicPr>
          <p:cNvPr id="12" name="Picture 11" descr="MPA Glob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00" y="8953500"/>
            <a:ext cx="1045633" cy="1066800"/>
          </a:xfrm>
          <a:prstGeom prst="rect">
            <a:avLst/>
          </a:prstGeom>
        </p:spPr>
      </p:pic>
    </p:spTree>
    <p:extLst>
      <p:ext uri="{BB962C8B-B14F-4D97-AF65-F5344CB8AC3E}">
        <p14:creationId xmlns:p14="http://schemas.microsoft.com/office/powerpoint/2010/main" val="133029272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a:lvl1pPr>
          </a:lstStyle>
          <a:p>
            <a:endParaRPr lang="uk-UA"/>
          </a:p>
        </p:txBody>
      </p:sp>
      <p:pic>
        <p:nvPicPr>
          <p:cNvPr id="12" name="Picture 11" descr="MPA Glob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00" y="8953500"/>
            <a:ext cx="1045633" cy="1066800"/>
          </a:xfrm>
          <a:prstGeom prst="rect">
            <a:avLst/>
          </a:prstGeom>
        </p:spPr>
      </p:pic>
    </p:spTree>
    <p:extLst>
      <p:ext uri="{BB962C8B-B14F-4D97-AF65-F5344CB8AC3E}">
        <p14:creationId xmlns:p14="http://schemas.microsoft.com/office/powerpoint/2010/main" val="330022214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hf hdr="0" ftr="0" dt="0"/>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theme" Target="../theme/theme4.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680" r:id="rId4"/>
    <p:sldLayoutId id="2147483697" r:id="rId5"/>
    <p:sldLayoutId id="2147483698" r:id="rId6"/>
    <p:sldLayoutId id="2147483735" r:id="rId7"/>
  </p:sldLayoutIdLst>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 id="2147483734" r:id="rId12"/>
  </p:sldLayoutIdLst>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copyright.gov/title17/92chap1.html"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fairuse.stanford.edu/overview/fair-use/what-is-fair-use/" TargetMode="External"/><Relationship Id="rId5" Type="http://schemas.openxmlformats.org/officeDocument/2006/relationships/hyperlink" Target="https://copyright.cornell.edu/sites/default/files/Fair_Use_Checklist.pdf" TargetMode="External"/><Relationship Id="rId4" Type="http://schemas.openxmlformats.org/officeDocument/2006/relationships/hyperlink" Target="http://guides.lib.utexas.edu/copyright/fairuse"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www.thisfunktional.com/2013/04/ricky-munoz-of-intocable-reaches-1-on.html" TargetMode="External"/><Relationship Id="rId5" Type="http://schemas.openxmlformats.org/officeDocument/2006/relationships/image" Target="../media/image12.jpeg"/><Relationship Id="rId4" Type="http://schemas.openxmlformats.org/officeDocument/2006/relationships/hyperlink" Target="https://en.wikipedia.org/wiki/American_Society_of_Composers,_Authors,_and_Publishers"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1.xml"/><Relationship Id="rId6" Type="http://schemas.openxmlformats.org/officeDocument/2006/relationships/hyperlink" Target="http://www.mtishows.com" TargetMode="External"/><Relationship Id="rId5" Type="http://schemas.openxmlformats.org/officeDocument/2006/relationships/hyperlink" Target="http://broadwaymusicalhome.com/production-rights.htm" TargetMode="External"/><Relationship Id="rId4" Type="http://schemas.openxmlformats.org/officeDocument/2006/relationships/hyperlink" Target="http://www.musicals101.com/alphinde.htm"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diagramData" Target="../diagrams/data4.xml"/><Relationship Id="rId26" Type="http://schemas.openxmlformats.org/officeDocument/2006/relationships/diagramColors" Target="../diagrams/colors5.xml"/><Relationship Id="rId3" Type="http://schemas.openxmlformats.org/officeDocument/2006/relationships/diagramData" Target="../diagrams/data1.xml"/><Relationship Id="rId21" Type="http://schemas.openxmlformats.org/officeDocument/2006/relationships/diagramColors" Target="../diagrams/colors4.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5" Type="http://schemas.openxmlformats.org/officeDocument/2006/relationships/diagramQuickStyle" Target="../diagrams/quickStyle5.xml"/><Relationship Id="rId2" Type="http://schemas.openxmlformats.org/officeDocument/2006/relationships/notesSlide" Target="../notesSlides/notesSlide26.xml"/><Relationship Id="rId16" Type="http://schemas.openxmlformats.org/officeDocument/2006/relationships/diagramColors" Target="../diagrams/colors3.xml"/><Relationship Id="rId20" Type="http://schemas.openxmlformats.org/officeDocument/2006/relationships/diagramQuickStyle" Target="../diagrams/quickStyle4.xml"/><Relationship Id="rId29" Type="http://schemas.openxmlformats.org/officeDocument/2006/relationships/diagramLayout" Target="../diagrams/layout6.xml"/><Relationship Id="rId1" Type="http://schemas.openxmlformats.org/officeDocument/2006/relationships/slideLayout" Target="../slideLayouts/slideLayout25.xml"/><Relationship Id="rId6" Type="http://schemas.openxmlformats.org/officeDocument/2006/relationships/diagramColors" Target="../diagrams/colors1.xml"/><Relationship Id="rId11" Type="http://schemas.openxmlformats.org/officeDocument/2006/relationships/diagramColors" Target="../diagrams/colors2.xml"/><Relationship Id="rId24" Type="http://schemas.openxmlformats.org/officeDocument/2006/relationships/diagramLayout" Target="../diagrams/layout5.xml"/><Relationship Id="rId32" Type="http://schemas.microsoft.com/office/2007/relationships/diagramDrawing" Target="../diagrams/drawing6.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23" Type="http://schemas.openxmlformats.org/officeDocument/2006/relationships/diagramData" Target="../diagrams/data5.xml"/><Relationship Id="rId28" Type="http://schemas.openxmlformats.org/officeDocument/2006/relationships/diagramData" Target="../diagrams/data6.xml"/><Relationship Id="rId10" Type="http://schemas.openxmlformats.org/officeDocument/2006/relationships/diagramQuickStyle" Target="../diagrams/quickStyle2.xml"/><Relationship Id="rId19" Type="http://schemas.openxmlformats.org/officeDocument/2006/relationships/diagramLayout" Target="../diagrams/layout4.xml"/><Relationship Id="rId31" Type="http://schemas.openxmlformats.org/officeDocument/2006/relationships/diagramColors" Target="../diagrams/colors6.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 Id="rId22" Type="http://schemas.microsoft.com/office/2007/relationships/diagramDrawing" Target="../diagrams/drawing4.xml"/><Relationship Id="rId27" Type="http://schemas.microsoft.com/office/2007/relationships/diagramDrawing" Target="../diagrams/drawing5.xml"/><Relationship Id="rId30" Type="http://schemas.openxmlformats.org/officeDocument/2006/relationships/diagramQuickStyle" Target="../diagrams/quickStyle6.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youtu.be/L1qgGxmGffY"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mailto:admin@mpa.org"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1.xml"/><Relationship Id="rId5" Type="http://schemas.openxmlformats.org/officeDocument/2006/relationships/hyperlink" Target="http://fairuse.stanford.edu/law/us-constitution/" TargetMode="External"/><Relationship Id="rId4" Type="http://schemas.openxmlformats.org/officeDocument/2006/relationships/hyperlink" Target="https://www.copyright.gov/title17/92chap1.html"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hyperlink" Target="http://cocatalog.loc.gov" TargetMode="External"/><Relationship Id="rId2" Type="http://schemas.openxmlformats.org/officeDocument/2006/relationships/notesSlide" Target="../notesSlides/notesSlide8.xml"/><Relationship Id="rId1" Type="http://schemas.openxmlformats.org/officeDocument/2006/relationships/slideLayout" Target="../slideLayouts/slideLayout25.xml"/><Relationship Id="rId4" Type="http://schemas.openxmlformats.org/officeDocument/2006/relationships/hyperlink" Target="http://www.pdinfo.co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Placeholder 2"/>
          <p:cNvPicPr>
            <a:picLocks noChangeAspect="1"/>
          </p:cNvPicPr>
          <p:nvPr/>
        </p:nvPicPr>
        <p:blipFill>
          <a:blip r:embed="rId3"/>
          <a:srcRect t="7700" b="7700"/>
          <a:stretch>
            <a:fillRect/>
          </a:stretch>
        </p:blipFill>
        <p:spPr>
          <a:xfrm>
            <a:off x="0" y="-2171700"/>
            <a:ext cx="18288000" cy="10287000"/>
          </a:xfrm>
          <a:prstGeom prst="rect">
            <a:avLst/>
          </a:prstGeom>
        </p:spPr>
      </p:pic>
      <p:sp>
        <p:nvSpPr>
          <p:cNvPr id="40" name="Rectangle 39"/>
          <p:cNvSpPr/>
          <p:nvPr/>
        </p:nvSpPr>
        <p:spPr>
          <a:xfrm>
            <a:off x="0" y="0"/>
            <a:ext cx="18288000" cy="8115300"/>
          </a:xfrm>
          <a:prstGeom prst="rect">
            <a:avLst/>
          </a:prstGeom>
          <a:solidFill>
            <a:schemeClr val="tx1">
              <a:alpha val="82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3" name="TextBox 12"/>
          <p:cNvSpPr txBox="1"/>
          <p:nvPr/>
        </p:nvSpPr>
        <p:spPr>
          <a:xfrm>
            <a:off x="4724400" y="6135206"/>
            <a:ext cx="9144000" cy="461665"/>
          </a:xfrm>
          <a:prstGeom prst="rect">
            <a:avLst/>
          </a:prstGeom>
          <a:noFill/>
        </p:spPr>
        <p:txBody>
          <a:bodyPr wrap="square" rtlCol="0">
            <a:spAutoFit/>
          </a:bodyPr>
          <a:lstStyle/>
          <a:p>
            <a:pPr algn="ctr"/>
            <a:r>
              <a:rPr lang="en-US" sz="2400" dirty="0">
                <a:solidFill>
                  <a:srgbClr val="F2F2F5"/>
                </a:solidFill>
                <a:latin typeface="+mj-lt"/>
                <a:cs typeface="Futura std"/>
              </a:rPr>
              <a:t>A Guide for College Music Students</a:t>
            </a:r>
            <a:endParaRPr lang="uk-UA" sz="2400" dirty="0">
              <a:solidFill>
                <a:srgbClr val="F2F2F5"/>
              </a:solidFill>
              <a:latin typeface="+mj-lt"/>
              <a:cs typeface="Futura std"/>
            </a:endParaRPr>
          </a:p>
        </p:txBody>
      </p:sp>
      <p:sp>
        <p:nvSpPr>
          <p:cNvPr id="29" name="TextBox 28"/>
          <p:cNvSpPr txBox="1"/>
          <p:nvPr/>
        </p:nvSpPr>
        <p:spPr>
          <a:xfrm>
            <a:off x="7543800" y="-98881"/>
            <a:ext cx="3657600" cy="4708981"/>
          </a:xfrm>
          <a:prstGeom prst="rect">
            <a:avLst/>
          </a:prstGeom>
          <a:noFill/>
        </p:spPr>
        <p:txBody>
          <a:bodyPr wrap="square" rtlCol="0">
            <a:spAutoFit/>
          </a:bodyPr>
          <a:lstStyle/>
          <a:p>
            <a:pPr algn="ctr"/>
            <a:r>
              <a:rPr lang="en-US" sz="30000" b="1" cap="all" dirty="0">
                <a:ln w="9000" cmpd="sng">
                  <a:noFill/>
                  <a:prstDash val="solid"/>
                </a:ln>
                <a:solidFill>
                  <a:schemeClr val="bg1"/>
                </a:solidFill>
                <a:effectLst/>
                <a:latin typeface="Arial"/>
                <a:cs typeface="Arial"/>
              </a:rPr>
              <a:t>©</a:t>
            </a:r>
          </a:p>
        </p:txBody>
      </p:sp>
      <p:grpSp>
        <p:nvGrpSpPr>
          <p:cNvPr id="14" name="Group 13"/>
          <p:cNvGrpSpPr/>
          <p:nvPr/>
        </p:nvGrpSpPr>
        <p:grpSpPr>
          <a:xfrm>
            <a:off x="5562600" y="3787576"/>
            <a:ext cx="7848600" cy="1569660"/>
            <a:chOff x="6711950" y="4457700"/>
            <a:chExt cx="4864100" cy="1569660"/>
          </a:xfrm>
        </p:grpSpPr>
        <p:sp>
          <p:nvSpPr>
            <p:cNvPr id="15" name="TextBox 14"/>
            <p:cNvSpPr txBox="1"/>
            <p:nvPr/>
          </p:nvSpPr>
          <p:spPr>
            <a:xfrm>
              <a:off x="6863443" y="4589502"/>
              <a:ext cx="4561114" cy="1107996"/>
            </a:xfrm>
            <a:prstGeom prst="rect">
              <a:avLst/>
            </a:prstGeom>
            <a:noFill/>
          </p:spPr>
          <p:txBody>
            <a:bodyPr wrap="square" rtlCol="0">
              <a:spAutoFit/>
            </a:bodyPr>
            <a:lstStyle/>
            <a:p>
              <a:pPr algn="ctr"/>
              <a:r>
                <a:rPr lang="en-US" sz="6600" b="1" dirty="0">
                  <a:solidFill>
                    <a:schemeClr val="accent1"/>
                  </a:solidFill>
                  <a:ea typeface="Roboto Condensed" panose="02000000000000000000" pitchFamily="2" charset="0"/>
                  <a:cs typeface="Lato Semibold" panose="020F0502020204030203" pitchFamily="34" charset="0"/>
                </a:rPr>
                <a:t>copyright </a:t>
              </a:r>
              <a:r>
                <a:rPr lang="en-US" sz="6600" b="1" dirty="0">
                  <a:solidFill>
                    <a:schemeClr val="bg1"/>
                  </a:solidFill>
                  <a:ea typeface="Roboto Condensed" panose="02000000000000000000" pitchFamily="2" charset="0"/>
                  <a:cs typeface="Lato Semibold" panose="020F0502020204030203" pitchFamily="34" charset="0"/>
                </a:rPr>
                <a:t>and you</a:t>
              </a:r>
              <a:r>
                <a:rPr lang="en-US" sz="6600" b="1" dirty="0">
                  <a:solidFill>
                    <a:schemeClr val="bg1"/>
                  </a:solidFill>
                  <a:ea typeface="Lato Semibold" panose="020F0502020204030203" pitchFamily="34" charset="0"/>
                  <a:cs typeface="Lato Semibold" panose="020F0502020204030203" pitchFamily="34" charset="0"/>
                </a:rPr>
                <a:t>.</a:t>
              </a:r>
              <a:endParaRPr lang="ru-RU" sz="6600" b="1" dirty="0">
                <a:solidFill>
                  <a:schemeClr val="bg1"/>
                </a:solidFill>
                <a:ea typeface="Lato Semibold" panose="020F0502020204030203" pitchFamily="34" charset="0"/>
                <a:cs typeface="Lato Semibold" panose="020F0502020204030203" pitchFamily="34" charset="0"/>
              </a:endParaRPr>
            </a:p>
          </p:txBody>
        </p:sp>
        <p:grpSp>
          <p:nvGrpSpPr>
            <p:cNvPr id="16" name="Group 15"/>
            <p:cNvGrpSpPr/>
            <p:nvPr/>
          </p:nvGrpSpPr>
          <p:grpSpPr>
            <a:xfrm>
              <a:off x="6711950" y="4457700"/>
              <a:ext cx="685800" cy="685800"/>
              <a:chOff x="6324600" y="4114799"/>
              <a:chExt cx="685800" cy="685800"/>
            </a:xfrm>
          </p:grpSpPr>
          <p:cxnSp>
            <p:nvCxnSpPr>
              <p:cNvPr id="20" name="Straight Connector 19"/>
              <p:cNvCxnSpPr/>
              <p:nvPr/>
            </p:nvCxnSpPr>
            <p:spPr>
              <a:xfrm flipH="1">
                <a:off x="6324600" y="4114799"/>
                <a:ext cx="0" cy="685800"/>
              </a:xfrm>
              <a:prstGeom prst="line">
                <a:avLst/>
              </a:prstGeom>
              <a:ln w="381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flipV="1">
                <a:off x="6324600" y="4114799"/>
                <a:ext cx="685800" cy="0"/>
              </a:xfrm>
              <a:prstGeom prst="line">
                <a:avLst/>
              </a:prstGeom>
              <a:ln w="381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rot="10800000">
              <a:off x="10890250" y="5341560"/>
              <a:ext cx="685800" cy="685800"/>
              <a:chOff x="6324600" y="3916739"/>
              <a:chExt cx="685800" cy="685800"/>
            </a:xfrm>
          </p:grpSpPr>
          <p:cxnSp>
            <p:nvCxnSpPr>
              <p:cNvPr id="18" name="Straight Connector 17"/>
              <p:cNvCxnSpPr/>
              <p:nvPr/>
            </p:nvCxnSpPr>
            <p:spPr>
              <a:xfrm flipV="1">
                <a:off x="6324600" y="3916739"/>
                <a:ext cx="0" cy="685800"/>
              </a:xfrm>
              <a:prstGeom prst="line">
                <a:avLst/>
              </a:prstGeom>
              <a:ln w="381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324600" y="3916739"/>
                <a:ext cx="685800" cy="0"/>
              </a:xfrm>
              <a:prstGeom prst="line">
                <a:avLst/>
              </a:prstGeom>
              <a:ln w="381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grpSp>
      </p:grpSp>
      <p:grpSp>
        <p:nvGrpSpPr>
          <p:cNvPr id="38" name="Group 37"/>
          <p:cNvGrpSpPr/>
          <p:nvPr/>
        </p:nvGrpSpPr>
        <p:grpSpPr>
          <a:xfrm>
            <a:off x="4724400" y="8420100"/>
            <a:ext cx="9144000" cy="1676400"/>
            <a:chOff x="4724400" y="8191500"/>
            <a:chExt cx="9144000" cy="1676400"/>
          </a:xfrm>
        </p:grpSpPr>
        <p:sp>
          <p:nvSpPr>
            <p:cNvPr id="12" name="TextBox 11"/>
            <p:cNvSpPr txBox="1"/>
            <p:nvPr/>
          </p:nvSpPr>
          <p:spPr>
            <a:xfrm>
              <a:off x="4724400" y="8191500"/>
              <a:ext cx="9144000" cy="338554"/>
            </a:xfrm>
            <a:prstGeom prst="rect">
              <a:avLst/>
            </a:prstGeom>
            <a:noFill/>
          </p:spPr>
          <p:txBody>
            <a:bodyPr wrap="square" rtlCol="0">
              <a:spAutoFit/>
            </a:bodyPr>
            <a:lstStyle/>
            <a:p>
              <a:pPr algn="ctr"/>
              <a:r>
                <a:rPr lang="en-US" sz="1600" dirty="0">
                  <a:solidFill>
                    <a:srgbClr val="0A091B"/>
                  </a:solidFill>
                  <a:cs typeface="Futura std"/>
                </a:rPr>
                <a:t>Content provided by the Music Publishers Association of the United States</a:t>
              </a:r>
              <a:endParaRPr lang="uk-UA" sz="1600" dirty="0">
                <a:solidFill>
                  <a:srgbClr val="0A091B"/>
                </a:solidFill>
                <a:cs typeface="Futura std"/>
              </a:endParaRPr>
            </a:p>
          </p:txBody>
        </p:sp>
        <p:pic>
          <p:nvPicPr>
            <p:cNvPr id="30" name="Picture 29" descr="MPA.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2400" y="8648700"/>
              <a:ext cx="3048000" cy="1219200"/>
            </a:xfrm>
            <a:prstGeom prst="rect">
              <a:avLst/>
            </a:prstGeom>
          </p:spPr>
        </p:pic>
      </p:grpSp>
    </p:spTree>
    <p:extLst>
      <p:ext uri="{BB962C8B-B14F-4D97-AF65-F5344CB8AC3E}">
        <p14:creationId xmlns:p14="http://schemas.microsoft.com/office/powerpoint/2010/main" val="232652520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anim calcmode="lin" valueType="num">
                                      <p:cBhvr>
                                        <p:cTn id="8" dur="2000" fill="hold"/>
                                        <p:tgtEl>
                                          <p:spTgt spid="14"/>
                                        </p:tgtEl>
                                        <p:attrNameLst>
                                          <p:attrName>ppt_x</p:attrName>
                                        </p:attrNameLst>
                                      </p:cBhvr>
                                      <p:tavLst>
                                        <p:tav tm="0">
                                          <p:val>
                                            <p:strVal val="#ppt_x"/>
                                          </p:val>
                                        </p:tav>
                                        <p:tav tm="100000">
                                          <p:val>
                                            <p:strVal val="#ppt_x"/>
                                          </p:val>
                                        </p:tav>
                                      </p:tavLst>
                                    </p:anim>
                                    <p:anim calcmode="lin" valueType="num">
                                      <p:cBhvr>
                                        <p:cTn id="9" dur="1800" decel="100000" fill="hold"/>
                                        <p:tgtEl>
                                          <p:spTgt spid="14"/>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2000"/>
                            </p:stCondLst>
                            <p:childTnLst>
                              <p:par>
                                <p:cTn id="12" presetID="49" presetClass="entr" presetSubtype="0" decel="100000" fill="hold" grpId="0" nodeType="afterEffect">
                                  <p:stCondLst>
                                    <p:cond delay="0"/>
                                  </p:stCondLst>
                                  <p:iterate type="lt">
                                    <p:tmPct val="0"/>
                                  </p:iterate>
                                  <p:childTnLst>
                                    <p:set>
                                      <p:cBhvr>
                                        <p:cTn id="13" dur="1" fill="hold">
                                          <p:stCondLst>
                                            <p:cond delay="0"/>
                                          </p:stCondLst>
                                        </p:cTn>
                                        <p:tgtEl>
                                          <p:spTgt spid="29"/>
                                        </p:tgtEl>
                                        <p:attrNameLst>
                                          <p:attrName>style.visibility</p:attrName>
                                        </p:attrNameLst>
                                      </p:cBhvr>
                                      <p:to>
                                        <p:strVal val="visible"/>
                                      </p:to>
                                    </p:set>
                                    <p:anim calcmode="lin" valueType="num">
                                      <p:cBhvr>
                                        <p:cTn id="14" dur="500" fill="hold"/>
                                        <p:tgtEl>
                                          <p:spTgt spid="29"/>
                                        </p:tgtEl>
                                        <p:attrNameLst>
                                          <p:attrName>ppt_w</p:attrName>
                                        </p:attrNameLst>
                                      </p:cBhvr>
                                      <p:tavLst>
                                        <p:tav tm="0">
                                          <p:val>
                                            <p:fltVal val="0"/>
                                          </p:val>
                                        </p:tav>
                                        <p:tav tm="100000">
                                          <p:val>
                                            <p:strVal val="#ppt_w"/>
                                          </p:val>
                                        </p:tav>
                                      </p:tavLst>
                                    </p:anim>
                                    <p:anim calcmode="lin" valueType="num">
                                      <p:cBhvr>
                                        <p:cTn id="15" dur="500" fill="hold"/>
                                        <p:tgtEl>
                                          <p:spTgt spid="29"/>
                                        </p:tgtEl>
                                        <p:attrNameLst>
                                          <p:attrName>ppt_h</p:attrName>
                                        </p:attrNameLst>
                                      </p:cBhvr>
                                      <p:tavLst>
                                        <p:tav tm="0">
                                          <p:val>
                                            <p:fltVal val="0"/>
                                          </p:val>
                                        </p:tav>
                                        <p:tav tm="100000">
                                          <p:val>
                                            <p:strVal val="#ppt_h"/>
                                          </p:val>
                                        </p:tav>
                                      </p:tavLst>
                                    </p:anim>
                                    <p:anim calcmode="lin" valueType="num">
                                      <p:cBhvr>
                                        <p:cTn id="16" dur="500" fill="hold"/>
                                        <p:tgtEl>
                                          <p:spTgt spid="29"/>
                                        </p:tgtEl>
                                        <p:attrNameLst>
                                          <p:attrName>style.rotation</p:attrName>
                                        </p:attrNameLst>
                                      </p:cBhvr>
                                      <p:tavLst>
                                        <p:tav tm="0">
                                          <p:val>
                                            <p:fltVal val="360"/>
                                          </p:val>
                                        </p:tav>
                                        <p:tav tm="100000">
                                          <p:val>
                                            <p:fltVal val="0"/>
                                          </p:val>
                                        </p:tav>
                                      </p:tavLst>
                                    </p:anim>
                                    <p:animEffect transition="in" filter="fade">
                                      <p:cBhvr>
                                        <p:cTn id="17" dur="500"/>
                                        <p:tgtEl>
                                          <p:spTgt spid="29"/>
                                        </p:tgtEl>
                                      </p:cBhvr>
                                    </p:animEffect>
                                  </p:childTnLst>
                                </p:cTn>
                              </p:par>
                            </p:childTnLst>
                          </p:cTn>
                        </p:par>
                        <p:par>
                          <p:cTn id="18" fill="hold">
                            <p:stCondLst>
                              <p:cond delay="2500"/>
                            </p:stCondLst>
                            <p:childTnLst>
                              <p:par>
                                <p:cTn id="19" presetID="10" presetClass="entr" presetSubtype="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3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876300" y="571411"/>
            <a:ext cx="5448300" cy="1338828"/>
          </a:xfrm>
        </p:spPr>
        <p:txBody>
          <a:bodyPr/>
          <a:lstStyle/>
          <a:p>
            <a:r>
              <a:rPr lang="en-US" dirty="0"/>
              <a:t>think before you</a:t>
            </a:r>
            <a:br>
              <a:rPr lang="en-US" dirty="0"/>
            </a:br>
            <a:r>
              <a:rPr lang="en-US" dirty="0">
                <a:solidFill>
                  <a:schemeClr val="accent1"/>
                </a:solidFill>
              </a:rPr>
              <a:t>upload or share!</a:t>
            </a:r>
            <a:endParaRPr lang="uk-UA" dirty="0">
              <a:solidFill>
                <a:schemeClr val="accent1"/>
              </a:solidFill>
            </a:endParaRPr>
          </a:p>
        </p:txBody>
      </p:sp>
      <p:sp>
        <p:nvSpPr>
          <p:cNvPr id="3" name="Slide Number Placeholder 2"/>
          <p:cNvSpPr>
            <a:spLocks noGrp="1"/>
          </p:cNvSpPr>
          <p:nvPr>
            <p:ph type="sldNum" sz="quarter" idx="10"/>
          </p:nvPr>
        </p:nvSpPr>
        <p:spPr/>
        <p:txBody>
          <a:bodyPr/>
          <a:lstStyle/>
          <a:p>
            <a:pPr algn="l"/>
            <a:r>
              <a:rPr lang="en-US" dirty="0"/>
              <a:t>page</a:t>
            </a:r>
          </a:p>
          <a:p>
            <a:pPr algn="l"/>
            <a:fld id="{37D409AB-2201-4E18-8A34-C31753AD9B06}" type="slidenum">
              <a:rPr smtClean="0"/>
              <a:pPr algn="l"/>
              <a:t>10</a:t>
            </a:fld>
            <a:endParaRPr dirty="0"/>
          </a:p>
        </p:txBody>
      </p:sp>
      <p:sp>
        <p:nvSpPr>
          <p:cNvPr id="15" name="Rectangle 14"/>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6" name="Rectangle 15"/>
          <p:cNvSpPr/>
          <p:nvPr/>
        </p:nvSpPr>
        <p:spPr>
          <a:xfrm>
            <a:off x="10058401" y="3961031"/>
            <a:ext cx="6400800" cy="2308324"/>
          </a:xfrm>
          <a:prstGeom prst="rect">
            <a:avLst/>
          </a:prstGeom>
        </p:spPr>
        <p:txBody>
          <a:bodyPr wrap="square">
            <a:spAutoFit/>
          </a:bodyPr>
          <a:lstStyle/>
          <a:p>
            <a:pPr marL="342900" indent="-342900">
              <a:buFont typeface="Wingdings" charset="2"/>
              <a:buChar char="ü"/>
            </a:pPr>
            <a:r>
              <a:rPr lang="en-US" sz="2400" dirty="0">
                <a:solidFill>
                  <a:schemeClr val="bg1"/>
                </a:solidFill>
              </a:rPr>
              <a:t>Every time you make a COPY of something you didn’t create, you may be stealing from the person who did!</a:t>
            </a:r>
          </a:p>
          <a:p>
            <a:endParaRPr lang="en-US" sz="2400" dirty="0">
              <a:solidFill>
                <a:schemeClr val="bg1"/>
              </a:solidFill>
            </a:endParaRPr>
          </a:p>
          <a:p>
            <a:pPr marL="342900" indent="-342900">
              <a:buFont typeface="Wingdings" charset="2"/>
              <a:buChar char="ü"/>
            </a:pPr>
            <a:r>
              <a:rPr lang="en-US" sz="2400" dirty="0">
                <a:solidFill>
                  <a:schemeClr val="bg1"/>
                </a:solidFill>
              </a:rPr>
              <a:t>It’s also against the law, and as such, there are implications that come with that.</a:t>
            </a:r>
          </a:p>
        </p:txBody>
      </p:sp>
      <p:sp>
        <p:nvSpPr>
          <p:cNvPr id="17" name="Rectangle 16"/>
          <p:cNvSpPr/>
          <p:nvPr/>
        </p:nvSpPr>
        <p:spPr>
          <a:xfrm>
            <a:off x="10058400" y="3086100"/>
            <a:ext cx="7119257" cy="646331"/>
          </a:xfrm>
          <a:prstGeom prst="rect">
            <a:avLst/>
          </a:prstGeom>
        </p:spPr>
        <p:txBody>
          <a:bodyPr wrap="square">
            <a:spAutoFit/>
          </a:bodyPr>
          <a:lstStyle/>
          <a:p>
            <a:r>
              <a:rPr lang="en-US" sz="3600" dirty="0">
                <a:solidFill>
                  <a:srgbClr val="F2F2F5"/>
                </a:solidFill>
                <a:latin typeface="+mj-lt"/>
              </a:rPr>
              <a:t>Think</a:t>
            </a:r>
            <a:r>
              <a:rPr lang="en-US" sz="3600" dirty="0">
                <a:solidFill>
                  <a:schemeClr val="accent1"/>
                </a:solidFill>
                <a:latin typeface="+mj-lt"/>
              </a:rPr>
              <a:t> </a:t>
            </a:r>
            <a:r>
              <a:rPr lang="en-US" sz="3600" dirty="0">
                <a:solidFill>
                  <a:schemeClr val="bg1"/>
                </a:solidFill>
                <a:latin typeface="+mj-lt"/>
              </a:rPr>
              <a:t>before you upload or share!</a:t>
            </a:r>
          </a:p>
        </p:txBody>
      </p:sp>
      <p:pic>
        <p:nvPicPr>
          <p:cNvPr id="4" name="Picture Placeholder 3"/>
          <p:cNvPicPr>
            <a:picLocks noGrp="1" noChangeAspect="1"/>
          </p:cNvPicPr>
          <p:nvPr>
            <p:ph type="pic" sz="quarter" idx="11"/>
          </p:nvPr>
        </p:nvPicPr>
        <p:blipFill>
          <a:blip r:embed="rId3"/>
          <a:srcRect t="4829" b="4829"/>
          <a:stretch>
            <a:fillRect/>
          </a:stretch>
        </p:blipFill>
        <p:spPr/>
      </p:pic>
      <p:sp>
        <p:nvSpPr>
          <p:cNvPr id="13" name="Rectangle 12"/>
          <p:cNvSpPr/>
          <p:nvPr/>
        </p:nvSpPr>
        <p:spPr>
          <a:xfrm>
            <a:off x="10058400" y="6515100"/>
            <a:ext cx="7543800" cy="646331"/>
          </a:xfrm>
          <a:prstGeom prst="rect">
            <a:avLst/>
          </a:prstGeom>
        </p:spPr>
        <p:txBody>
          <a:bodyPr wrap="square">
            <a:spAutoFit/>
          </a:bodyPr>
          <a:lstStyle/>
          <a:p>
            <a:r>
              <a:rPr lang="en-US" sz="3600" dirty="0">
                <a:solidFill>
                  <a:srgbClr val="F2F2F5"/>
                </a:solidFill>
                <a:latin typeface="+mj-lt"/>
              </a:rPr>
              <a:t>What</a:t>
            </a:r>
            <a:r>
              <a:rPr lang="en-US" sz="3600" dirty="0">
                <a:solidFill>
                  <a:schemeClr val="accent1"/>
                </a:solidFill>
                <a:latin typeface="+mj-lt"/>
              </a:rPr>
              <a:t> should you be worried </a:t>
            </a:r>
            <a:r>
              <a:rPr lang="en-US" sz="3600" dirty="0">
                <a:solidFill>
                  <a:srgbClr val="F2F2F5"/>
                </a:solidFill>
                <a:latin typeface="+mj-lt"/>
              </a:rPr>
              <a:t>about?</a:t>
            </a:r>
          </a:p>
        </p:txBody>
      </p:sp>
      <p:sp>
        <p:nvSpPr>
          <p:cNvPr id="18" name="TextBox 17"/>
          <p:cNvSpPr txBox="1"/>
          <p:nvPr/>
        </p:nvSpPr>
        <p:spPr>
          <a:xfrm>
            <a:off x="4724400" y="9376946"/>
            <a:ext cx="9144000" cy="338554"/>
          </a:xfrm>
          <a:prstGeom prst="rect">
            <a:avLst/>
          </a:prstGeom>
          <a:noFill/>
        </p:spPr>
        <p:txBody>
          <a:bodyPr wrap="square" rtlCol="0">
            <a:spAutoFit/>
          </a:bodyPr>
          <a:lstStyle/>
          <a:p>
            <a:pPr algn="ctr"/>
            <a:r>
              <a:rPr lang="en-US" sz="1600" dirty="0">
                <a:solidFill>
                  <a:schemeClr val="bg1">
                    <a:lumMod val="25000"/>
                  </a:schemeClr>
                </a:solidFill>
                <a:latin typeface="Futura std"/>
                <a:cs typeface="Futura std"/>
              </a:rPr>
              <a:t>Content provided by the Music Publishers Association of the United States</a:t>
            </a:r>
            <a:endParaRPr lang="uk-UA" sz="1600" dirty="0">
              <a:solidFill>
                <a:schemeClr val="bg1">
                  <a:lumMod val="25000"/>
                </a:schemeClr>
              </a:solidFill>
              <a:latin typeface="Futura std"/>
              <a:cs typeface="Futura std"/>
            </a:endParaRPr>
          </a:p>
        </p:txBody>
      </p:sp>
    </p:spTree>
    <p:extLst>
      <p:ext uri="{BB962C8B-B14F-4D97-AF65-F5344CB8AC3E}">
        <p14:creationId xmlns:p14="http://schemas.microsoft.com/office/powerpoint/2010/main" val="160646071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900" decel="100000" fill="hold"/>
                                        <p:tgtEl>
                                          <p:spTgt spid="13"/>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7"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chemeClr val="accent1"/>
                </a:solidFill>
              </a:rPr>
              <a:t>potential</a:t>
            </a:r>
            <a:r>
              <a:rPr lang="en-US" dirty="0"/>
              <a:t/>
            </a:r>
            <a:br>
              <a:rPr lang="en-US" dirty="0"/>
            </a:br>
            <a:r>
              <a:rPr lang="en-US" dirty="0"/>
              <a:t>consequences</a:t>
            </a:r>
            <a:endParaRPr lang="uk-UA" dirty="0"/>
          </a:p>
        </p:txBody>
      </p:sp>
      <p:sp>
        <p:nvSpPr>
          <p:cNvPr id="4" name="Slide Number Placeholder 3"/>
          <p:cNvSpPr>
            <a:spLocks noGrp="1"/>
          </p:cNvSpPr>
          <p:nvPr>
            <p:ph type="sldNum" sz="quarter" idx="10"/>
          </p:nvPr>
        </p:nvSpPr>
        <p:spPr/>
        <p:txBody>
          <a:bodyPr/>
          <a:lstStyle/>
          <a:p>
            <a:pPr algn="l"/>
            <a:r>
              <a:rPr lang="en-US" dirty="0"/>
              <a:t>page</a:t>
            </a:r>
          </a:p>
          <a:p>
            <a:pPr algn="l"/>
            <a:fld id="{37D409AB-2201-4E18-8A34-C31753AD9B06}" type="slidenum">
              <a:rPr smtClean="0"/>
              <a:pPr algn="l"/>
              <a:t>11</a:t>
            </a:fld>
            <a:endParaRPr dirty="0"/>
          </a:p>
        </p:txBody>
      </p:sp>
      <p:grpSp>
        <p:nvGrpSpPr>
          <p:cNvPr id="11" name="Group 10"/>
          <p:cNvGrpSpPr/>
          <p:nvPr/>
        </p:nvGrpSpPr>
        <p:grpSpPr>
          <a:xfrm>
            <a:off x="2012295" y="3467100"/>
            <a:ext cx="10484505" cy="762000"/>
            <a:chOff x="3829050" y="2947415"/>
            <a:chExt cx="10484505" cy="762000"/>
          </a:xfrm>
        </p:grpSpPr>
        <p:sp>
          <p:nvSpPr>
            <p:cNvPr id="8" name="Freeform 29"/>
            <p:cNvSpPr>
              <a:spLocks noEditPoints="1"/>
            </p:cNvSpPr>
            <p:nvPr/>
          </p:nvSpPr>
          <p:spPr bwMode="auto">
            <a:xfrm>
              <a:off x="3829050" y="2966465"/>
              <a:ext cx="742950" cy="742950"/>
            </a:xfrm>
            <a:custGeom>
              <a:avLst/>
              <a:gdLst>
                <a:gd name="T0" fmla="*/ 88 w 176"/>
                <a:gd name="T1" fmla="*/ 110 h 176"/>
                <a:gd name="T2" fmla="*/ 51 w 176"/>
                <a:gd name="T3" fmla="*/ 73 h 176"/>
                <a:gd name="T4" fmla="*/ 48 w 176"/>
                <a:gd name="T5" fmla="*/ 72 h 176"/>
                <a:gd name="T6" fmla="*/ 44 w 176"/>
                <a:gd name="T7" fmla="*/ 76 h 176"/>
                <a:gd name="T8" fmla="*/ 45 w 176"/>
                <a:gd name="T9" fmla="*/ 79 h 176"/>
                <a:gd name="T10" fmla="*/ 85 w 176"/>
                <a:gd name="T11" fmla="*/ 119 h 176"/>
                <a:gd name="T12" fmla="*/ 88 w 176"/>
                <a:gd name="T13" fmla="*/ 120 h 176"/>
                <a:gd name="T14" fmla="*/ 91 w 176"/>
                <a:gd name="T15" fmla="*/ 119 h 176"/>
                <a:gd name="T16" fmla="*/ 91 w 176"/>
                <a:gd name="T17" fmla="*/ 119 h 176"/>
                <a:gd name="T18" fmla="*/ 158 w 176"/>
                <a:gd name="T19" fmla="*/ 49 h 176"/>
                <a:gd name="T20" fmla="*/ 158 w 176"/>
                <a:gd name="T21" fmla="*/ 49 h 176"/>
                <a:gd name="T22" fmla="*/ 163 w 176"/>
                <a:gd name="T23" fmla="*/ 43 h 176"/>
                <a:gd name="T24" fmla="*/ 163 w 176"/>
                <a:gd name="T25" fmla="*/ 43 h 176"/>
                <a:gd name="T26" fmla="*/ 175 w 176"/>
                <a:gd name="T27" fmla="*/ 31 h 176"/>
                <a:gd name="T28" fmla="*/ 175 w 176"/>
                <a:gd name="T29" fmla="*/ 31 h 176"/>
                <a:gd name="T30" fmla="*/ 176 w 176"/>
                <a:gd name="T31" fmla="*/ 28 h 176"/>
                <a:gd name="T32" fmla="*/ 172 w 176"/>
                <a:gd name="T33" fmla="*/ 24 h 176"/>
                <a:gd name="T34" fmla="*/ 169 w 176"/>
                <a:gd name="T35" fmla="*/ 25 h 176"/>
                <a:gd name="T36" fmla="*/ 169 w 176"/>
                <a:gd name="T37" fmla="*/ 25 h 176"/>
                <a:gd name="T38" fmla="*/ 159 w 176"/>
                <a:gd name="T39" fmla="*/ 36 h 176"/>
                <a:gd name="T40" fmla="*/ 159 w 176"/>
                <a:gd name="T41" fmla="*/ 36 h 176"/>
                <a:gd name="T42" fmla="*/ 153 w 176"/>
                <a:gd name="T43" fmla="*/ 42 h 176"/>
                <a:gd name="T44" fmla="*/ 153 w 176"/>
                <a:gd name="T45" fmla="*/ 42 h 176"/>
                <a:gd name="T46" fmla="*/ 88 w 176"/>
                <a:gd name="T47" fmla="*/ 110 h 176"/>
                <a:gd name="T48" fmla="*/ 169 w 176"/>
                <a:gd name="T49" fmla="*/ 54 h 176"/>
                <a:gd name="T50" fmla="*/ 163 w 176"/>
                <a:gd name="T51" fmla="*/ 54 h 176"/>
                <a:gd name="T52" fmla="*/ 162 w 176"/>
                <a:gd name="T53" fmla="*/ 58 h 176"/>
                <a:gd name="T54" fmla="*/ 162 w 176"/>
                <a:gd name="T55" fmla="*/ 58 h 176"/>
                <a:gd name="T56" fmla="*/ 168 w 176"/>
                <a:gd name="T57" fmla="*/ 88 h 176"/>
                <a:gd name="T58" fmla="*/ 88 w 176"/>
                <a:gd name="T59" fmla="*/ 168 h 176"/>
                <a:gd name="T60" fmla="*/ 8 w 176"/>
                <a:gd name="T61" fmla="*/ 88 h 176"/>
                <a:gd name="T62" fmla="*/ 88 w 176"/>
                <a:gd name="T63" fmla="*/ 8 h 176"/>
                <a:gd name="T64" fmla="*/ 146 w 176"/>
                <a:gd name="T65" fmla="*/ 33 h 176"/>
                <a:gd name="T66" fmla="*/ 146 w 176"/>
                <a:gd name="T67" fmla="*/ 32 h 176"/>
                <a:gd name="T68" fmla="*/ 151 w 176"/>
                <a:gd name="T69" fmla="*/ 32 h 176"/>
                <a:gd name="T70" fmla="*/ 151 w 176"/>
                <a:gd name="T71" fmla="*/ 27 h 176"/>
                <a:gd name="T72" fmla="*/ 151 w 176"/>
                <a:gd name="T73" fmla="*/ 26 h 176"/>
                <a:gd name="T74" fmla="*/ 88 w 176"/>
                <a:gd name="T75" fmla="*/ 0 h 176"/>
                <a:gd name="T76" fmla="*/ 0 w 176"/>
                <a:gd name="T77" fmla="*/ 88 h 176"/>
                <a:gd name="T78" fmla="*/ 88 w 176"/>
                <a:gd name="T79" fmla="*/ 176 h 176"/>
                <a:gd name="T80" fmla="*/ 176 w 176"/>
                <a:gd name="T81" fmla="*/ 88 h 176"/>
                <a:gd name="T82" fmla="*/ 170 w 176"/>
                <a:gd name="T83" fmla="*/ 56 h 176"/>
                <a:gd name="T84" fmla="*/ 169 w 176"/>
                <a:gd name="T85" fmla="*/ 5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176">
                  <a:moveTo>
                    <a:pt x="88" y="110"/>
                  </a:moveTo>
                  <a:cubicBezTo>
                    <a:pt x="51" y="73"/>
                    <a:pt x="51" y="73"/>
                    <a:pt x="51" y="73"/>
                  </a:cubicBezTo>
                  <a:cubicBezTo>
                    <a:pt x="50" y="72"/>
                    <a:pt x="49" y="72"/>
                    <a:pt x="48" y="72"/>
                  </a:cubicBezTo>
                  <a:cubicBezTo>
                    <a:pt x="46" y="72"/>
                    <a:pt x="44" y="74"/>
                    <a:pt x="44" y="76"/>
                  </a:cubicBezTo>
                  <a:cubicBezTo>
                    <a:pt x="44" y="77"/>
                    <a:pt x="44" y="78"/>
                    <a:pt x="45" y="79"/>
                  </a:cubicBezTo>
                  <a:cubicBezTo>
                    <a:pt x="85" y="119"/>
                    <a:pt x="85" y="119"/>
                    <a:pt x="85" y="119"/>
                  </a:cubicBezTo>
                  <a:cubicBezTo>
                    <a:pt x="86" y="120"/>
                    <a:pt x="87" y="120"/>
                    <a:pt x="88" y="120"/>
                  </a:cubicBezTo>
                  <a:cubicBezTo>
                    <a:pt x="89" y="120"/>
                    <a:pt x="90" y="120"/>
                    <a:pt x="91" y="119"/>
                  </a:cubicBezTo>
                  <a:cubicBezTo>
                    <a:pt x="91" y="119"/>
                    <a:pt x="91" y="119"/>
                    <a:pt x="91" y="119"/>
                  </a:cubicBezTo>
                  <a:cubicBezTo>
                    <a:pt x="158" y="49"/>
                    <a:pt x="158" y="49"/>
                    <a:pt x="158" y="49"/>
                  </a:cubicBezTo>
                  <a:cubicBezTo>
                    <a:pt x="158" y="49"/>
                    <a:pt x="158" y="49"/>
                    <a:pt x="158" y="49"/>
                  </a:cubicBezTo>
                  <a:cubicBezTo>
                    <a:pt x="163" y="43"/>
                    <a:pt x="163" y="43"/>
                    <a:pt x="163" y="43"/>
                  </a:cubicBezTo>
                  <a:cubicBezTo>
                    <a:pt x="163" y="43"/>
                    <a:pt x="163" y="43"/>
                    <a:pt x="163" y="43"/>
                  </a:cubicBezTo>
                  <a:cubicBezTo>
                    <a:pt x="175" y="31"/>
                    <a:pt x="175" y="31"/>
                    <a:pt x="175" y="31"/>
                  </a:cubicBezTo>
                  <a:cubicBezTo>
                    <a:pt x="175" y="31"/>
                    <a:pt x="175" y="31"/>
                    <a:pt x="175" y="31"/>
                  </a:cubicBezTo>
                  <a:cubicBezTo>
                    <a:pt x="176" y="30"/>
                    <a:pt x="176" y="29"/>
                    <a:pt x="176" y="28"/>
                  </a:cubicBezTo>
                  <a:cubicBezTo>
                    <a:pt x="176" y="26"/>
                    <a:pt x="174" y="24"/>
                    <a:pt x="172" y="24"/>
                  </a:cubicBezTo>
                  <a:cubicBezTo>
                    <a:pt x="171" y="24"/>
                    <a:pt x="170" y="24"/>
                    <a:pt x="169" y="25"/>
                  </a:cubicBezTo>
                  <a:cubicBezTo>
                    <a:pt x="169" y="25"/>
                    <a:pt x="169" y="25"/>
                    <a:pt x="169" y="25"/>
                  </a:cubicBezTo>
                  <a:cubicBezTo>
                    <a:pt x="159" y="36"/>
                    <a:pt x="159" y="36"/>
                    <a:pt x="159" y="36"/>
                  </a:cubicBezTo>
                  <a:cubicBezTo>
                    <a:pt x="159" y="36"/>
                    <a:pt x="159" y="36"/>
                    <a:pt x="159" y="36"/>
                  </a:cubicBezTo>
                  <a:cubicBezTo>
                    <a:pt x="153" y="42"/>
                    <a:pt x="153" y="42"/>
                    <a:pt x="153" y="42"/>
                  </a:cubicBezTo>
                  <a:cubicBezTo>
                    <a:pt x="153" y="42"/>
                    <a:pt x="153" y="42"/>
                    <a:pt x="153" y="42"/>
                  </a:cubicBezTo>
                  <a:lnTo>
                    <a:pt x="88" y="110"/>
                  </a:lnTo>
                  <a:close/>
                  <a:moveTo>
                    <a:pt x="169" y="54"/>
                  </a:moveTo>
                  <a:cubicBezTo>
                    <a:pt x="167" y="53"/>
                    <a:pt x="165" y="53"/>
                    <a:pt x="163" y="54"/>
                  </a:cubicBezTo>
                  <a:cubicBezTo>
                    <a:pt x="162" y="55"/>
                    <a:pt x="162" y="57"/>
                    <a:pt x="162" y="58"/>
                  </a:cubicBezTo>
                  <a:cubicBezTo>
                    <a:pt x="162" y="58"/>
                    <a:pt x="162" y="58"/>
                    <a:pt x="162" y="58"/>
                  </a:cubicBezTo>
                  <a:cubicBezTo>
                    <a:pt x="166" y="68"/>
                    <a:pt x="168" y="78"/>
                    <a:pt x="168" y="88"/>
                  </a:cubicBezTo>
                  <a:cubicBezTo>
                    <a:pt x="168" y="132"/>
                    <a:pt x="132" y="168"/>
                    <a:pt x="88" y="168"/>
                  </a:cubicBezTo>
                  <a:cubicBezTo>
                    <a:pt x="44" y="168"/>
                    <a:pt x="8" y="132"/>
                    <a:pt x="8" y="88"/>
                  </a:cubicBezTo>
                  <a:cubicBezTo>
                    <a:pt x="8" y="44"/>
                    <a:pt x="44" y="8"/>
                    <a:pt x="88" y="8"/>
                  </a:cubicBezTo>
                  <a:cubicBezTo>
                    <a:pt x="111" y="8"/>
                    <a:pt x="131" y="17"/>
                    <a:pt x="146" y="33"/>
                  </a:cubicBezTo>
                  <a:cubicBezTo>
                    <a:pt x="146" y="32"/>
                    <a:pt x="146" y="32"/>
                    <a:pt x="146" y="32"/>
                  </a:cubicBezTo>
                  <a:cubicBezTo>
                    <a:pt x="147" y="34"/>
                    <a:pt x="150" y="34"/>
                    <a:pt x="151" y="32"/>
                  </a:cubicBezTo>
                  <a:cubicBezTo>
                    <a:pt x="153" y="31"/>
                    <a:pt x="153" y="28"/>
                    <a:pt x="151" y="27"/>
                  </a:cubicBezTo>
                  <a:cubicBezTo>
                    <a:pt x="151" y="27"/>
                    <a:pt x="151" y="26"/>
                    <a:pt x="151" y="26"/>
                  </a:cubicBezTo>
                  <a:cubicBezTo>
                    <a:pt x="135" y="10"/>
                    <a:pt x="113" y="0"/>
                    <a:pt x="88" y="0"/>
                  </a:cubicBezTo>
                  <a:cubicBezTo>
                    <a:pt x="39" y="0"/>
                    <a:pt x="0" y="39"/>
                    <a:pt x="0" y="88"/>
                  </a:cubicBezTo>
                  <a:cubicBezTo>
                    <a:pt x="0" y="137"/>
                    <a:pt x="39" y="176"/>
                    <a:pt x="88" y="176"/>
                  </a:cubicBezTo>
                  <a:cubicBezTo>
                    <a:pt x="137" y="176"/>
                    <a:pt x="176" y="137"/>
                    <a:pt x="176" y="88"/>
                  </a:cubicBezTo>
                  <a:cubicBezTo>
                    <a:pt x="176" y="77"/>
                    <a:pt x="174" y="66"/>
                    <a:pt x="170" y="56"/>
                  </a:cubicBezTo>
                  <a:cubicBezTo>
                    <a:pt x="170" y="55"/>
                    <a:pt x="169" y="55"/>
                    <a:pt x="169" y="54"/>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uk-UA"/>
            </a:p>
          </p:txBody>
        </p:sp>
        <p:sp>
          <p:nvSpPr>
            <p:cNvPr id="9" name="TextBox 8"/>
            <p:cNvSpPr txBox="1"/>
            <p:nvPr/>
          </p:nvSpPr>
          <p:spPr>
            <a:xfrm>
              <a:off x="5124450" y="2947415"/>
              <a:ext cx="9189105" cy="646331"/>
            </a:xfrm>
            <a:prstGeom prst="rect">
              <a:avLst/>
            </a:prstGeom>
            <a:noFill/>
          </p:spPr>
          <p:txBody>
            <a:bodyPr wrap="square" rtlCol="0">
              <a:spAutoFit/>
            </a:bodyPr>
            <a:lstStyle/>
            <a:p>
              <a:r>
                <a:rPr lang="en-US" sz="3600" dirty="0">
                  <a:latin typeface="+mj-lt"/>
                </a:rPr>
                <a:t>cease and desist letters</a:t>
              </a:r>
              <a:endParaRPr lang="uk-UA" sz="3600" dirty="0">
                <a:solidFill>
                  <a:schemeClr val="accent1"/>
                </a:solidFill>
                <a:latin typeface="+mj-lt"/>
              </a:endParaRPr>
            </a:p>
          </p:txBody>
        </p:sp>
      </p:grpSp>
      <p:grpSp>
        <p:nvGrpSpPr>
          <p:cNvPr id="22" name="Group 21"/>
          <p:cNvGrpSpPr/>
          <p:nvPr/>
        </p:nvGrpSpPr>
        <p:grpSpPr>
          <a:xfrm>
            <a:off x="2012295" y="4914900"/>
            <a:ext cx="10484505" cy="762000"/>
            <a:chOff x="3829050" y="2947415"/>
            <a:chExt cx="10484505" cy="762000"/>
          </a:xfrm>
        </p:grpSpPr>
        <p:sp>
          <p:nvSpPr>
            <p:cNvPr id="23" name="Freeform 29"/>
            <p:cNvSpPr>
              <a:spLocks noEditPoints="1"/>
            </p:cNvSpPr>
            <p:nvPr/>
          </p:nvSpPr>
          <p:spPr bwMode="auto">
            <a:xfrm>
              <a:off x="3829050" y="2966465"/>
              <a:ext cx="742950" cy="742950"/>
            </a:xfrm>
            <a:custGeom>
              <a:avLst/>
              <a:gdLst>
                <a:gd name="T0" fmla="*/ 88 w 176"/>
                <a:gd name="T1" fmla="*/ 110 h 176"/>
                <a:gd name="T2" fmla="*/ 51 w 176"/>
                <a:gd name="T3" fmla="*/ 73 h 176"/>
                <a:gd name="T4" fmla="*/ 48 w 176"/>
                <a:gd name="T5" fmla="*/ 72 h 176"/>
                <a:gd name="T6" fmla="*/ 44 w 176"/>
                <a:gd name="T7" fmla="*/ 76 h 176"/>
                <a:gd name="T8" fmla="*/ 45 w 176"/>
                <a:gd name="T9" fmla="*/ 79 h 176"/>
                <a:gd name="T10" fmla="*/ 85 w 176"/>
                <a:gd name="T11" fmla="*/ 119 h 176"/>
                <a:gd name="T12" fmla="*/ 88 w 176"/>
                <a:gd name="T13" fmla="*/ 120 h 176"/>
                <a:gd name="T14" fmla="*/ 91 w 176"/>
                <a:gd name="T15" fmla="*/ 119 h 176"/>
                <a:gd name="T16" fmla="*/ 91 w 176"/>
                <a:gd name="T17" fmla="*/ 119 h 176"/>
                <a:gd name="T18" fmla="*/ 158 w 176"/>
                <a:gd name="T19" fmla="*/ 49 h 176"/>
                <a:gd name="T20" fmla="*/ 158 w 176"/>
                <a:gd name="T21" fmla="*/ 49 h 176"/>
                <a:gd name="T22" fmla="*/ 163 w 176"/>
                <a:gd name="T23" fmla="*/ 43 h 176"/>
                <a:gd name="T24" fmla="*/ 163 w 176"/>
                <a:gd name="T25" fmla="*/ 43 h 176"/>
                <a:gd name="T26" fmla="*/ 175 w 176"/>
                <a:gd name="T27" fmla="*/ 31 h 176"/>
                <a:gd name="T28" fmla="*/ 175 w 176"/>
                <a:gd name="T29" fmla="*/ 31 h 176"/>
                <a:gd name="T30" fmla="*/ 176 w 176"/>
                <a:gd name="T31" fmla="*/ 28 h 176"/>
                <a:gd name="T32" fmla="*/ 172 w 176"/>
                <a:gd name="T33" fmla="*/ 24 h 176"/>
                <a:gd name="T34" fmla="*/ 169 w 176"/>
                <a:gd name="T35" fmla="*/ 25 h 176"/>
                <a:gd name="T36" fmla="*/ 169 w 176"/>
                <a:gd name="T37" fmla="*/ 25 h 176"/>
                <a:gd name="T38" fmla="*/ 159 w 176"/>
                <a:gd name="T39" fmla="*/ 36 h 176"/>
                <a:gd name="T40" fmla="*/ 159 w 176"/>
                <a:gd name="T41" fmla="*/ 36 h 176"/>
                <a:gd name="T42" fmla="*/ 153 w 176"/>
                <a:gd name="T43" fmla="*/ 42 h 176"/>
                <a:gd name="T44" fmla="*/ 153 w 176"/>
                <a:gd name="T45" fmla="*/ 42 h 176"/>
                <a:gd name="T46" fmla="*/ 88 w 176"/>
                <a:gd name="T47" fmla="*/ 110 h 176"/>
                <a:gd name="T48" fmla="*/ 169 w 176"/>
                <a:gd name="T49" fmla="*/ 54 h 176"/>
                <a:gd name="T50" fmla="*/ 163 w 176"/>
                <a:gd name="T51" fmla="*/ 54 h 176"/>
                <a:gd name="T52" fmla="*/ 162 w 176"/>
                <a:gd name="T53" fmla="*/ 58 h 176"/>
                <a:gd name="T54" fmla="*/ 162 w 176"/>
                <a:gd name="T55" fmla="*/ 58 h 176"/>
                <a:gd name="T56" fmla="*/ 168 w 176"/>
                <a:gd name="T57" fmla="*/ 88 h 176"/>
                <a:gd name="T58" fmla="*/ 88 w 176"/>
                <a:gd name="T59" fmla="*/ 168 h 176"/>
                <a:gd name="T60" fmla="*/ 8 w 176"/>
                <a:gd name="T61" fmla="*/ 88 h 176"/>
                <a:gd name="T62" fmla="*/ 88 w 176"/>
                <a:gd name="T63" fmla="*/ 8 h 176"/>
                <a:gd name="T64" fmla="*/ 146 w 176"/>
                <a:gd name="T65" fmla="*/ 33 h 176"/>
                <a:gd name="T66" fmla="*/ 146 w 176"/>
                <a:gd name="T67" fmla="*/ 32 h 176"/>
                <a:gd name="T68" fmla="*/ 151 w 176"/>
                <a:gd name="T69" fmla="*/ 32 h 176"/>
                <a:gd name="T70" fmla="*/ 151 w 176"/>
                <a:gd name="T71" fmla="*/ 27 h 176"/>
                <a:gd name="T72" fmla="*/ 151 w 176"/>
                <a:gd name="T73" fmla="*/ 26 h 176"/>
                <a:gd name="T74" fmla="*/ 88 w 176"/>
                <a:gd name="T75" fmla="*/ 0 h 176"/>
                <a:gd name="T76" fmla="*/ 0 w 176"/>
                <a:gd name="T77" fmla="*/ 88 h 176"/>
                <a:gd name="T78" fmla="*/ 88 w 176"/>
                <a:gd name="T79" fmla="*/ 176 h 176"/>
                <a:gd name="T80" fmla="*/ 176 w 176"/>
                <a:gd name="T81" fmla="*/ 88 h 176"/>
                <a:gd name="T82" fmla="*/ 170 w 176"/>
                <a:gd name="T83" fmla="*/ 56 h 176"/>
                <a:gd name="T84" fmla="*/ 169 w 176"/>
                <a:gd name="T85" fmla="*/ 5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176">
                  <a:moveTo>
                    <a:pt x="88" y="110"/>
                  </a:moveTo>
                  <a:cubicBezTo>
                    <a:pt x="51" y="73"/>
                    <a:pt x="51" y="73"/>
                    <a:pt x="51" y="73"/>
                  </a:cubicBezTo>
                  <a:cubicBezTo>
                    <a:pt x="50" y="72"/>
                    <a:pt x="49" y="72"/>
                    <a:pt x="48" y="72"/>
                  </a:cubicBezTo>
                  <a:cubicBezTo>
                    <a:pt x="46" y="72"/>
                    <a:pt x="44" y="74"/>
                    <a:pt x="44" y="76"/>
                  </a:cubicBezTo>
                  <a:cubicBezTo>
                    <a:pt x="44" y="77"/>
                    <a:pt x="44" y="78"/>
                    <a:pt x="45" y="79"/>
                  </a:cubicBezTo>
                  <a:cubicBezTo>
                    <a:pt x="85" y="119"/>
                    <a:pt x="85" y="119"/>
                    <a:pt x="85" y="119"/>
                  </a:cubicBezTo>
                  <a:cubicBezTo>
                    <a:pt x="86" y="120"/>
                    <a:pt x="87" y="120"/>
                    <a:pt x="88" y="120"/>
                  </a:cubicBezTo>
                  <a:cubicBezTo>
                    <a:pt x="89" y="120"/>
                    <a:pt x="90" y="120"/>
                    <a:pt x="91" y="119"/>
                  </a:cubicBezTo>
                  <a:cubicBezTo>
                    <a:pt x="91" y="119"/>
                    <a:pt x="91" y="119"/>
                    <a:pt x="91" y="119"/>
                  </a:cubicBezTo>
                  <a:cubicBezTo>
                    <a:pt x="158" y="49"/>
                    <a:pt x="158" y="49"/>
                    <a:pt x="158" y="49"/>
                  </a:cubicBezTo>
                  <a:cubicBezTo>
                    <a:pt x="158" y="49"/>
                    <a:pt x="158" y="49"/>
                    <a:pt x="158" y="49"/>
                  </a:cubicBezTo>
                  <a:cubicBezTo>
                    <a:pt x="163" y="43"/>
                    <a:pt x="163" y="43"/>
                    <a:pt x="163" y="43"/>
                  </a:cubicBezTo>
                  <a:cubicBezTo>
                    <a:pt x="163" y="43"/>
                    <a:pt x="163" y="43"/>
                    <a:pt x="163" y="43"/>
                  </a:cubicBezTo>
                  <a:cubicBezTo>
                    <a:pt x="175" y="31"/>
                    <a:pt x="175" y="31"/>
                    <a:pt x="175" y="31"/>
                  </a:cubicBezTo>
                  <a:cubicBezTo>
                    <a:pt x="175" y="31"/>
                    <a:pt x="175" y="31"/>
                    <a:pt x="175" y="31"/>
                  </a:cubicBezTo>
                  <a:cubicBezTo>
                    <a:pt x="176" y="30"/>
                    <a:pt x="176" y="29"/>
                    <a:pt x="176" y="28"/>
                  </a:cubicBezTo>
                  <a:cubicBezTo>
                    <a:pt x="176" y="26"/>
                    <a:pt x="174" y="24"/>
                    <a:pt x="172" y="24"/>
                  </a:cubicBezTo>
                  <a:cubicBezTo>
                    <a:pt x="171" y="24"/>
                    <a:pt x="170" y="24"/>
                    <a:pt x="169" y="25"/>
                  </a:cubicBezTo>
                  <a:cubicBezTo>
                    <a:pt x="169" y="25"/>
                    <a:pt x="169" y="25"/>
                    <a:pt x="169" y="25"/>
                  </a:cubicBezTo>
                  <a:cubicBezTo>
                    <a:pt x="159" y="36"/>
                    <a:pt x="159" y="36"/>
                    <a:pt x="159" y="36"/>
                  </a:cubicBezTo>
                  <a:cubicBezTo>
                    <a:pt x="159" y="36"/>
                    <a:pt x="159" y="36"/>
                    <a:pt x="159" y="36"/>
                  </a:cubicBezTo>
                  <a:cubicBezTo>
                    <a:pt x="153" y="42"/>
                    <a:pt x="153" y="42"/>
                    <a:pt x="153" y="42"/>
                  </a:cubicBezTo>
                  <a:cubicBezTo>
                    <a:pt x="153" y="42"/>
                    <a:pt x="153" y="42"/>
                    <a:pt x="153" y="42"/>
                  </a:cubicBezTo>
                  <a:lnTo>
                    <a:pt x="88" y="110"/>
                  </a:lnTo>
                  <a:close/>
                  <a:moveTo>
                    <a:pt x="169" y="54"/>
                  </a:moveTo>
                  <a:cubicBezTo>
                    <a:pt x="167" y="53"/>
                    <a:pt x="165" y="53"/>
                    <a:pt x="163" y="54"/>
                  </a:cubicBezTo>
                  <a:cubicBezTo>
                    <a:pt x="162" y="55"/>
                    <a:pt x="162" y="57"/>
                    <a:pt x="162" y="58"/>
                  </a:cubicBezTo>
                  <a:cubicBezTo>
                    <a:pt x="162" y="58"/>
                    <a:pt x="162" y="58"/>
                    <a:pt x="162" y="58"/>
                  </a:cubicBezTo>
                  <a:cubicBezTo>
                    <a:pt x="166" y="68"/>
                    <a:pt x="168" y="78"/>
                    <a:pt x="168" y="88"/>
                  </a:cubicBezTo>
                  <a:cubicBezTo>
                    <a:pt x="168" y="132"/>
                    <a:pt x="132" y="168"/>
                    <a:pt x="88" y="168"/>
                  </a:cubicBezTo>
                  <a:cubicBezTo>
                    <a:pt x="44" y="168"/>
                    <a:pt x="8" y="132"/>
                    <a:pt x="8" y="88"/>
                  </a:cubicBezTo>
                  <a:cubicBezTo>
                    <a:pt x="8" y="44"/>
                    <a:pt x="44" y="8"/>
                    <a:pt x="88" y="8"/>
                  </a:cubicBezTo>
                  <a:cubicBezTo>
                    <a:pt x="111" y="8"/>
                    <a:pt x="131" y="17"/>
                    <a:pt x="146" y="33"/>
                  </a:cubicBezTo>
                  <a:cubicBezTo>
                    <a:pt x="146" y="32"/>
                    <a:pt x="146" y="32"/>
                    <a:pt x="146" y="32"/>
                  </a:cubicBezTo>
                  <a:cubicBezTo>
                    <a:pt x="147" y="34"/>
                    <a:pt x="150" y="34"/>
                    <a:pt x="151" y="32"/>
                  </a:cubicBezTo>
                  <a:cubicBezTo>
                    <a:pt x="153" y="31"/>
                    <a:pt x="153" y="28"/>
                    <a:pt x="151" y="27"/>
                  </a:cubicBezTo>
                  <a:cubicBezTo>
                    <a:pt x="151" y="27"/>
                    <a:pt x="151" y="26"/>
                    <a:pt x="151" y="26"/>
                  </a:cubicBezTo>
                  <a:cubicBezTo>
                    <a:pt x="135" y="10"/>
                    <a:pt x="113" y="0"/>
                    <a:pt x="88" y="0"/>
                  </a:cubicBezTo>
                  <a:cubicBezTo>
                    <a:pt x="39" y="0"/>
                    <a:pt x="0" y="39"/>
                    <a:pt x="0" y="88"/>
                  </a:cubicBezTo>
                  <a:cubicBezTo>
                    <a:pt x="0" y="137"/>
                    <a:pt x="39" y="176"/>
                    <a:pt x="88" y="176"/>
                  </a:cubicBezTo>
                  <a:cubicBezTo>
                    <a:pt x="137" y="176"/>
                    <a:pt x="176" y="137"/>
                    <a:pt x="176" y="88"/>
                  </a:cubicBezTo>
                  <a:cubicBezTo>
                    <a:pt x="176" y="77"/>
                    <a:pt x="174" y="66"/>
                    <a:pt x="170" y="56"/>
                  </a:cubicBezTo>
                  <a:cubicBezTo>
                    <a:pt x="170" y="55"/>
                    <a:pt x="169" y="55"/>
                    <a:pt x="169" y="54"/>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uk-UA"/>
            </a:p>
          </p:txBody>
        </p:sp>
        <p:sp>
          <p:nvSpPr>
            <p:cNvPr id="24" name="TextBox 23"/>
            <p:cNvSpPr txBox="1"/>
            <p:nvPr/>
          </p:nvSpPr>
          <p:spPr>
            <a:xfrm>
              <a:off x="5124450" y="2947415"/>
              <a:ext cx="9189105" cy="646331"/>
            </a:xfrm>
            <a:prstGeom prst="rect">
              <a:avLst/>
            </a:prstGeom>
            <a:noFill/>
          </p:spPr>
          <p:txBody>
            <a:bodyPr wrap="square" rtlCol="0">
              <a:spAutoFit/>
            </a:bodyPr>
            <a:lstStyle/>
            <a:p>
              <a:r>
                <a:rPr lang="en-US" sz="3600" dirty="0">
                  <a:latin typeface="+mj-lt"/>
                </a:rPr>
                <a:t>injunctions</a:t>
              </a:r>
              <a:endParaRPr lang="uk-UA" sz="3600" dirty="0">
                <a:solidFill>
                  <a:schemeClr val="accent1"/>
                </a:solidFill>
                <a:latin typeface="+mj-lt"/>
              </a:endParaRPr>
            </a:p>
          </p:txBody>
        </p:sp>
      </p:grpSp>
      <p:grpSp>
        <p:nvGrpSpPr>
          <p:cNvPr id="6" name="Group 5"/>
          <p:cNvGrpSpPr/>
          <p:nvPr/>
        </p:nvGrpSpPr>
        <p:grpSpPr>
          <a:xfrm>
            <a:off x="9124950" y="3390900"/>
            <a:ext cx="11982450" cy="1612035"/>
            <a:chOff x="9124950" y="3390900"/>
            <a:chExt cx="11982450" cy="1612035"/>
          </a:xfrm>
        </p:grpSpPr>
        <p:grpSp>
          <p:nvGrpSpPr>
            <p:cNvPr id="14" name="Group 13"/>
            <p:cNvGrpSpPr/>
            <p:nvPr/>
          </p:nvGrpSpPr>
          <p:grpSpPr>
            <a:xfrm>
              <a:off x="10420350" y="3390900"/>
              <a:ext cx="10687050" cy="1612035"/>
              <a:chOff x="5124450" y="2947415"/>
              <a:chExt cx="10687050" cy="1612035"/>
            </a:xfrm>
          </p:grpSpPr>
          <p:sp>
            <p:nvSpPr>
              <p:cNvPr id="15" name="TextBox 14"/>
              <p:cNvSpPr txBox="1"/>
              <p:nvPr/>
            </p:nvSpPr>
            <p:spPr>
              <a:xfrm>
                <a:off x="5124450" y="2947415"/>
                <a:ext cx="9189105" cy="646331"/>
              </a:xfrm>
              <a:prstGeom prst="rect">
                <a:avLst/>
              </a:prstGeom>
              <a:noFill/>
            </p:spPr>
            <p:txBody>
              <a:bodyPr wrap="square" rtlCol="0">
                <a:spAutoFit/>
              </a:bodyPr>
              <a:lstStyle/>
              <a:p>
                <a:r>
                  <a:rPr lang="en-US" sz="3600" dirty="0">
                    <a:latin typeface="+mj-lt"/>
                  </a:rPr>
                  <a:t>statutory damages and fines</a:t>
                </a:r>
                <a:endParaRPr lang="uk-UA" sz="3600" dirty="0">
                  <a:solidFill>
                    <a:schemeClr val="accent1"/>
                  </a:solidFill>
                  <a:latin typeface="+mj-lt"/>
                </a:endParaRPr>
              </a:p>
            </p:txBody>
          </p:sp>
          <p:sp>
            <p:nvSpPr>
              <p:cNvPr id="16" name="TextBox 15"/>
              <p:cNvSpPr txBox="1"/>
              <p:nvPr/>
            </p:nvSpPr>
            <p:spPr>
              <a:xfrm>
                <a:off x="5124450" y="3580721"/>
                <a:ext cx="10687050" cy="978729"/>
              </a:xfrm>
              <a:prstGeom prst="rect">
                <a:avLst/>
              </a:prstGeom>
              <a:noFill/>
            </p:spPr>
            <p:txBody>
              <a:bodyPr wrap="square" rtlCol="0">
                <a:spAutoFit/>
              </a:bodyPr>
              <a:lstStyle/>
              <a:p>
                <a:pPr marL="342900" indent="-342900">
                  <a:lnSpc>
                    <a:spcPct val="120000"/>
                  </a:lnSpc>
                  <a:buFont typeface="Arial"/>
                  <a:buChar char="•"/>
                </a:pPr>
                <a:r>
                  <a:rPr lang="en-US" sz="2400" dirty="0">
                    <a:solidFill>
                      <a:schemeClr val="tx2"/>
                    </a:solidFill>
                  </a:rPr>
                  <a:t>Case by case</a:t>
                </a:r>
              </a:p>
              <a:p>
                <a:pPr marL="342900" indent="-342900">
                  <a:lnSpc>
                    <a:spcPct val="120000"/>
                  </a:lnSpc>
                  <a:buFont typeface="Arial"/>
                  <a:buChar char="•"/>
                </a:pPr>
                <a:r>
                  <a:rPr lang="en-US" sz="2400" dirty="0">
                    <a:solidFill>
                      <a:schemeClr val="tx2"/>
                    </a:solidFill>
                  </a:rPr>
                  <a:t>$200 - $250,000 for each work infringed</a:t>
                </a:r>
              </a:p>
            </p:txBody>
          </p:sp>
        </p:grpSp>
        <p:sp>
          <p:nvSpPr>
            <p:cNvPr id="28" name="Freeform 29"/>
            <p:cNvSpPr>
              <a:spLocks noEditPoints="1"/>
            </p:cNvSpPr>
            <p:nvPr/>
          </p:nvSpPr>
          <p:spPr bwMode="auto">
            <a:xfrm>
              <a:off x="9124950" y="3485674"/>
              <a:ext cx="742950" cy="742950"/>
            </a:xfrm>
            <a:custGeom>
              <a:avLst/>
              <a:gdLst>
                <a:gd name="T0" fmla="*/ 88 w 176"/>
                <a:gd name="T1" fmla="*/ 110 h 176"/>
                <a:gd name="T2" fmla="*/ 51 w 176"/>
                <a:gd name="T3" fmla="*/ 73 h 176"/>
                <a:gd name="T4" fmla="*/ 48 w 176"/>
                <a:gd name="T5" fmla="*/ 72 h 176"/>
                <a:gd name="T6" fmla="*/ 44 w 176"/>
                <a:gd name="T7" fmla="*/ 76 h 176"/>
                <a:gd name="T8" fmla="*/ 45 w 176"/>
                <a:gd name="T9" fmla="*/ 79 h 176"/>
                <a:gd name="T10" fmla="*/ 85 w 176"/>
                <a:gd name="T11" fmla="*/ 119 h 176"/>
                <a:gd name="T12" fmla="*/ 88 w 176"/>
                <a:gd name="T13" fmla="*/ 120 h 176"/>
                <a:gd name="T14" fmla="*/ 91 w 176"/>
                <a:gd name="T15" fmla="*/ 119 h 176"/>
                <a:gd name="T16" fmla="*/ 91 w 176"/>
                <a:gd name="T17" fmla="*/ 119 h 176"/>
                <a:gd name="T18" fmla="*/ 158 w 176"/>
                <a:gd name="T19" fmla="*/ 49 h 176"/>
                <a:gd name="T20" fmla="*/ 158 w 176"/>
                <a:gd name="T21" fmla="*/ 49 h 176"/>
                <a:gd name="T22" fmla="*/ 163 w 176"/>
                <a:gd name="T23" fmla="*/ 43 h 176"/>
                <a:gd name="T24" fmla="*/ 163 w 176"/>
                <a:gd name="T25" fmla="*/ 43 h 176"/>
                <a:gd name="T26" fmla="*/ 175 w 176"/>
                <a:gd name="T27" fmla="*/ 31 h 176"/>
                <a:gd name="T28" fmla="*/ 175 w 176"/>
                <a:gd name="T29" fmla="*/ 31 h 176"/>
                <a:gd name="T30" fmla="*/ 176 w 176"/>
                <a:gd name="T31" fmla="*/ 28 h 176"/>
                <a:gd name="T32" fmla="*/ 172 w 176"/>
                <a:gd name="T33" fmla="*/ 24 h 176"/>
                <a:gd name="T34" fmla="*/ 169 w 176"/>
                <a:gd name="T35" fmla="*/ 25 h 176"/>
                <a:gd name="T36" fmla="*/ 169 w 176"/>
                <a:gd name="T37" fmla="*/ 25 h 176"/>
                <a:gd name="T38" fmla="*/ 159 w 176"/>
                <a:gd name="T39" fmla="*/ 36 h 176"/>
                <a:gd name="T40" fmla="*/ 159 w 176"/>
                <a:gd name="T41" fmla="*/ 36 h 176"/>
                <a:gd name="T42" fmla="*/ 153 w 176"/>
                <a:gd name="T43" fmla="*/ 42 h 176"/>
                <a:gd name="T44" fmla="*/ 153 w 176"/>
                <a:gd name="T45" fmla="*/ 42 h 176"/>
                <a:gd name="T46" fmla="*/ 88 w 176"/>
                <a:gd name="T47" fmla="*/ 110 h 176"/>
                <a:gd name="T48" fmla="*/ 169 w 176"/>
                <a:gd name="T49" fmla="*/ 54 h 176"/>
                <a:gd name="T50" fmla="*/ 163 w 176"/>
                <a:gd name="T51" fmla="*/ 54 h 176"/>
                <a:gd name="T52" fmla="*/ 162 w 176"/>
                <a:gd name="T53" fmla="*/ 58 h 176"/>
                <a:gd name="T54" fmla="*/ 162 w 176"/>
                <a:gd name="T55" fmla="*/ 58 h 176"/>
                <a:gd name="T56" fmla="*/ 168 w 176"/>
                <a:gd name="T57" fmla="*/ 88 h 176"/>
                <a:gd name="T58" fmla="*/ 88 w 176"/>
                <a:gd name="T59" fmla="*/ 168 h 176"/>
                <a:gd name="T60" fmla="*/ 8 w 176"/>
                <a:gd name="T61" fmla="*/ 88 h 176"/>
                <a:gd name="T62" fmla="*/ 88 w 176"/>
                <a:gd name="T63" fmla="*/ 8 h 176"/>
                <a:gd name="T64" fmla="*/ 146 w 176"/>
                <a:gd name="T65" fmla="*/ 33 h 176"/>
                <a:gd name="T66" fmla="*/ 146 w 176"/>
                <a:gd name="T67" fmla="*/ 32 h 176"/>
                <a:gd name="T68" fmla="*/ 151 w 176"/>
                <a:gd name="T69" fmla="*/ 32 h 176"/>
                <a:gd name="T70" fmla="*/ 151 w 176"/>
                <a:gd name="T71" fmla="*/ 27 h 176"/>
                <a:gd name="T72" fmla="*/ 151 w 176"/>
                <a:gd name="T73" fmla="*/ 26 h 176"/>
                <a:gd name="T74" fmla="*/ 88 w 176"/>
                <a:gd name="T75" fmla="*/ 0 h 176"/>
                <a:gd name="T76" fmla="*/ 0 w 176"/>
                <a:gd name="T77" fmla="*/ 88 h 176"/>
                <a:gd name="T78" fmla="*/ 88 w 176"/>
                <a:gd name="T79" fmla="*/ 176 h 176"/>
                <a:gd name="T80" fmla="*/ 176 w 176"/>
                <a:gd name="T81" fmla="*/ 88 h 176"/>
                <a:gd name="T82" fmla="*/ 170 w 176"/>
                <a:gd name="T83" fmla="*/ 56 h 176"/>
                <a:gd name="T84" fmla="*/ 169 w 176"/>
                <a:gd name="T85" fmla="*/ 5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176">
                  <a:moveTo>
                    <a:pt x="88" y="110"/>
                  </a:moveTo>
                  <a:cubicBezTo>
                    <a:pt x="51" y="73"/>
                    <a:pt x="51" y="73"/>
                    <a:pt x="51" y="73"/>
                  </a:cubicBezTo>
                  <a:cubicBezTo>
                    <a:pt x="50" y="72"/>
                    <a:pt x="49" y="72"/>
                    <a:pt x="48" y="72"/>
                  </a:cubicBezTo>
                  <a:cubicBezTo>
                    <a:pt x="46" y="72"/>
                    <a:pt x="44" y="74"/>
                    <a:pt x="44" y="76"/>
                  </a:cubicBezTo>
                  <a:cubicBezTo>
                    <a:pt x="44" y="77"/>
                    <a:pt x="44" y="78"/>
                    <a:pt x="45" y="79"/>
                  </a:cubicBezTo>
                  <a:cubicBezTo>
                    <a:pt x="85" y="119"/>
                    <a:pt x="85" y="119"/>
                    <a:pt x="85" y="119"/>
                  </a:cubicBezTo>
                  <a:cubicBezTo>
                    <a:pt x="86" y="120"/>
                    <a:pt x="87" y="120"/>
                    <a:pt x="88" y="120"/>
                  </a:cubicBezTo>
                  <a:cubicBezTo>
                    <a:pt x="89" y="120"/>
                    <a:pt x="90" y="120"/>
                    <a:pt x="91" y="119"/>
                  </a:cubicBezTo>
                  <a:cubicBezTo>
                    <a:pt x="91" y="119"/>
                    <a:pt x="91" y="119"/>
                    <a:pt x="91" y="119"/>
                  </a:cubicBezTo>
                  <a:cubicBezTo>
                    <a:pt x="158" y="49"/>
                    <a:pt x="158" y="49"/>
                    <a:pt x="158" y="49"/>
                  </a:cubicBezTo>
                  <a:cubicBezTo>
                    <a:pt x="158" y="49"/>
                    <a:pt x="158" y="49"/>
                    <a:pt x="158" y="49"/>
                  </a:cubicBezTo>
                  <a:cubicBezTo>
                    <a:pt x="163" y="43"/>
                    <a:pt x="163" y="43"/>
                    <a:pt x="163" y="43"/>
                  </a:cubicBezTo>
                  <a:cubicBezTo>
                    <a:pt x="163" y="43"/>
                    <a:pt x="163" y="43"/>
                    <a:pt x="163" y="43"/>
                  </a:cubicBezTo>
                  <a:cubicBezTo>
                    <a:pt x="175" y="31"/>
                    <a:pt x="175" y="31"/>
                    <a:pt x="175" y="31"/>
                  </a:cubicBezTo>
                  <a:cubicBezTo>
                    <a:pt x="175" y="31"/>
                    <a:pt x="175" y="31"/>
                    <a:pt x="175" y="31"/>
                  </a:cubicBezTo>
                  <a:cubicBezTo>
                    <a:pt x="176" y="30"/>
                    <a:pt x="176" y="29"/>
                    <a:pt x="176" y="28"/>
                  </a:cubicBezTo>
                  <a:cubicBezTo>
                    <a:pt x="176" y="26"/>
                    <a:pt x="174" y="24"/>
                    <a:pt x="172" y="24"/>
                  </a:cubicBezTo>
                  <a:cubicBezTo>
                    <a:pt x="171" y="24"/>
                    <a:pt x="170" y="24"/>
                    <a:pt x="169" y="25"/>
                  </a:cubicBezTo>
                  <a:cubicBezTo>
                    <a:pt x="169" y="25"/>
                    <a:pt x="169" y="25"/>
                    <a:pt x="169" y="25"/>
                  </a:cubicBezTo>
                  <a:cubicBezTo>
                    <a:pt x="159" y="36"/>
                    <a:pt x="159" y="36"/>
                    <a:pt x="159" y="36"/>
                  </a:cubicBezTo>
                  <a:cubicBezTo>
                    <a:pt x="159" y="36"/>
                    <a:pt x="159" y="36"/>
                    <a:pt x="159" y="36"/>
                  </a:cubicBezTo>
                  <a:cubicBezTo>
                    <a:pt x="153" y="42"/>
                    <a:pt x="153" y="42"/>
                    <a:pt x="153" y="42"/>
                  </a:cubicBezTo>
                  <a:cubicBezTo>
                    <a:pt x="153" y="42"/>
                    <a:pt x="153" y="42"/>
                    <a:pt x="153" y="42"/>
                  </a:cubicBezTo>
                  <a:lnTo>
                    <a:pt x="88" y="110"/>
                  </a:lnTo>
                  <a:close/>
                  <a:moveTo>
                    <a:pt x="169" y="54"/>
                  </a:moveTo>
                  <a:cubicBezTo>
                    <a:pt x="167" y="53"/>
                    <a:pt x="165" y="53"/>
                    <a:pt x="163" y="54"/>
                  </a:cubicBezTo>
                  <a:cubicBezTo>
                    <a:pt x="162" y="55"/>
                    <a:pt x="162" y="57"/>
                    <a:pt x="162" y="58"/>
                  </a:cubicBezTo>
                  <a:cubicBezTo>
                    <a:pt x="162" y="58"/>
                    <a:pt x="162" y="58"/>
                    <a:pt x="162" y="58"/>
                  </a:cubicBezTo>
                  <a:cubicBezTo>
                    <a:pt x="166" y="68"/>
                    <a:pt x="168" y="78"/>
                    <a:pt x="168" y="88"/>
                  </a:cubicBezTo>
                  <a:cubicBezTo>
                    <a:pt x="168" y="132"/>
                    <a:pt x="132" y="168"/>
                    <a:pt x="88" y="168"/>
                  </a:cubicBezTo>
                  <a:cubicBezTo>
                    <a:pt x="44" y="168"/>
                    <a:pt x="8" y="132"/>
                    <a:pt x="8" y="88"/>
                  </a:cubicBezTo>
                  <a:cubicBezTo>
                    <a:pt x="8" y="44"/>
                    <a:pt x="44" y="8"/>
                    <a:pt x="88" y="8"/>
                  </a:cubicBezTo>
                  <a:cubicBezTo>
                    <a:pt x="111" y="8"/>
                    <a:pt x="131" y="17"/>
                    <a:pt x="146" y="33"/>
                  </a:cubicBezTo>
                  <a:cubicBezTo>
                    <a:pt x="146" y="32"/>
                    <a:pt x="146" y="32"/>
                    <a:pt x="146" y="32"/>
                  </a:cubicBezTo>
                  <a:cubicBezTo>
                    <a:pt x="147" y="34"/>
                    <a:pt x="150" y="34"/>
                    <a:pt x="151" y="32"/>
                  </a:cubicBezTo>
                  <a:cubicBezTo>
                    <a:pt x="153" y="31"/>
                    <a:pt x="153" y="28"/>
                    <a:pt x="151" y="27"/>
                  </a:cubicBezTo>
                  <a:cubicBezTo>
                    <a:pt x="151" y="27"/>
                    <a:pt x="151" y="26"/>
                    <a:pt x="151" y="26"/>
                  </a:cubicBezTo>
                  <a:cubicBezTo>
                    <a:pt x="135" y="10"/>
                    <a:pt x="113" y="0"/>
                    <a:pt x="88" y="0"/>
                  </a:cubicBezTo>
                  <a:cubicBezTo>
                    <a:pt x="39" y="0"/>
                    <a:pt x="0" y="39"/>
                    <a:pt x="0" y="88"/>
                  </a:cubicBezTo>
                  <a:cubicBezTo>
                    <a:pt x="0" y="137"/>
                    <a:pt x="39" y="176"/>
                    <a:pt x="88" y="176"/>
                  </a:cubicBezTo>
                  <a:cubicBezTo>
                    <a:pt x="137" y="176"/>
                    <a:pt x="176" y="137"/>
                    <a:pt x="176" y="88"/>
                  </a:cubicBezTo>
                  <a:cubicBezTo>
                    <a:pt x="176" y="77"/>
                    <a:pt x="174" y="66"/>
                    <a:pt x="170" y="56"/>
                  </a:cubicBezTo>
                  <a:cubicBezTo>
                    <a:pt x="170" y="55"/>
                    <a:pt x="169" y="55"/>
                    <a:pt x="169" y="54"/>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uk-UA"/>
            </a:p>
          </p:txBody>
        </p:sp>
      </p:grpSp>
      <p:grpSp>
        <p:nvGrpSpPr>
          <p:cNvPr id="7" name="Group 6"/>
          <p:cNvGrpSpPr/>
          <p:nvPr/>
        </p:nvGrpSpPr>
        <p:grpSpPr>
          <a:xfrm>
            <a:off x="9144000" y="5372100"/>
            <a:ext cx="11982450" cy="1612035"/>
            <a:chOff x="9144000" y="5372100"/>
            <a:chExt cx="11982450" cy="1612035"/>
          </a:xfrm>
        </p:grpSpPr>
        <p:grpSp>
          <p:nvGrpSpPr>
            <p:cNvPr id="29" name="Group 28"/>
            <p:cNvGrpSpPr/>
            <p:nvPr/>
          </p:nvGrpSpPr>
          <p:grpSpPr>
            <a:xfrm>
              <a:off x="10439400" y="5372100"/>
              <a:ext cx="10687050" cy="1612035"/>
              <a:chOff x="5124450" y="2947415"/>
              <a:chExt cx="10687050" cy="1612035"/>
            </a:xfrm>
          </p:grpSpPr>
          <p:sp>
            <p:nvSpPr>
              <p:cNvPr id="30" name="TextBox 29"/>
              <p:cNvSpPr txBox="1"/>
              <p:nvPr/>
            </p:nvSpPr>
            <p:spPr>
              <a:xfrm>
                <a:off x="5124450" y="2947415"/>
                <a:ext cx="9189105" cy="646331"/>
              </a:xfrm>
              <a:prstGeom prst="rect">
                <a:avLst/>
              </a:prstGeom>
              <a:noFill/>
            </p:spPr>
            <p:txBody>
              <a:bodyPr wrap="square" rtlCol="0">
                <a:spAutoFit/>
              </a:bodyPr>
              <a:lstStyle/>
              <a:p>
                <a:r>
                  <a:rPr lang="en-US" sz="3600" dirty="0">
                    <a:latin typeface="+mj-lt"/>
                  </a:rPr>
                  <a:t>prison time</a:t>
                </a:r>
                <a:endParaRPr lang="uk-UA" sz="3600" dirty="0">
                  <a:solidFill>
                    <a:schemeClr val="accent1"/>
                  </a:solidFill>
                  <a:latin typeface="+mj-lt"/>
                </a:endParaRPr>
              </a:p>
            </p:txBody>
          </p:sp>
          <p:sp>
            <p:nvSpPr>
              <p:cNvPr id="31" name="TextBox 30"/>
              <p:cNvSpPr txBox="1"/>
              <p:nvPr/>
            </p:nvSpPr>
            <p:spPr>
              <a:xfrm>
                <a:off x="5124450" y="3580721"/>
                <a:ext cx="10687050" cy="978729"/>
              </a:xfrm>
              <a:prstGeom prst="rect">
                <a:avLst/>
              </a:prstGeom>
              <a:noFill/>
            </p:spPr>
            <p:txBody>
              <a:bodyPr wrap="square" rtlCol="0">
                <a:spAutoFit/>
              </a:bodyPr>
              <a:lstStyle/>
              <a:p>
                <a:pPr marL="342900" indent="-342900">
                  <a:lnSpc>
                    <a:spcPct val="120000"/>
                  </a:lnSpc>
                  <a:buFont typeface="Arial"/>
                  <a:buChar char="•"/>
                </a:pPr>
                <a:r>
                  <a:rPr lang="en-US" sz="2400" dirty="0">
                    <a:solidFill>
                      <a:schemeClr val="tx2"/>
                    </a:solidFill>
                  </a:rPr>
                  <a:t>Up to 5 years (for even one infringement)</a:t>
                </a:r>
              </a:p>
              <a:p>
                <a:pPr marL="342900" indent="-342900">
                  <a:lnSpc>
                    <a:spcPct val="120000"/>
                  </a:lnSpc>
                  <a:buFont typeface="Arial"/>
                  <a:buChar char="•"/>
                </a:pPr>
                <a:r>
                  <a:rPr lang="en-US" sz="2400" dirty="0">
                    <a:solidFill>
                      <a:schemeClr val="tx2"/>
                    </a:solidFill>
                  </a:rPr>
                  <a:t>Repeat offenders: additional 10 years</a:t>
                </a:r>
              </a:p>
            </p:txBody>
          </p:sp>
        </p:grpSp>
        <p:sp>
          <p:nvSpPr>
            <p:cNvPr id="32" name="Freeform 29"/>
            <p:cNvSpPr>
              <a:spLocks noEditPoints="1"/>
            </p:cNvSpPr>
            <p:nvPr/>
          </p:nvSpPr>
          <p:spPr bwMode="auto">
            <a:xfrm>
              <a:off x="9144000" y="5466874"/>
              <a:ext cx="742950" cy="742950"/>
            </a:xfrm>
            <a:custGeom>
              <a:avLst/>
              <a:gdLst>
                <a:gd name="T0" fmla="*/ 88 w 176"/>
                <a:gd name="T1" fmla="*/ 110 h 176"/>
                <a:gd name="T2" fmla="*/ 51 w 176"/>
                <a:gd name="T3" fmla="*/ 73 h 176"/>
                <a:gd name="T4" fmla="*/ 48 w 176"/>
                <a:gd name="T5" fmla="*/ 72 h 176"/>
                <a:gd name="T6" fmla="*/ 44 w 176"/>
                <a:gd name="T7" fmla="*/ 76 h 176"/>
                <a:gd name="T8" fmla="*/ 45 w 176"/>
                <a:gd name="T9" fmla="*/ 79 h 176"/>
                <a:gd name="T10" fmla="*/ 85 w 176"/>
                <a:gd name="T11" fmla="*/ 119 h 176"/>
                <a:gd name="T12" fmla="*/ 88 w 176"/>
                <a:gd name="T13" fmla="*/ 120 h 176"/>
                <a:gd name="T14" fmla="*/ 91 w 176"/>
                <a:gd name="T15" fmla="*/ 119 h 176"/>
                <a:gd name="T16" fmla="*/ 91 w 176"/>
                <a:gd name="T17" fmla="*/ 119 h 176"/>
                <a:gd name="T18" fmla="*/ 158 w 176"/>
                <a:gd name="T19" fmla="*/ 49 h 176"/>
                <a:gd name="T20" fmla="*/ 158 w 176"/>
                <a:gd name="T21" fmla="*/ 49 h 176"/>
                <a:gd name="T22" fmla="*/ 163 w 176"/>
                <a:gd name="T23" fmla="*/ 43 h 176"/>
                <a:gd name="T24" fmla="*/ 163 w 176"/>
                <a:gd name="T25" fmla="*/ 43 h 176"/>
                <a:gd name="T26" fmla="*/ 175 w 176"/>
                <a:gd name="T27" fmla="*/ 31 h 176"/>
                <a:gd name="T28" fmla="*/ 175 w 176"/>
                <a:gd name="T29" fmla="*/ 31 h 176"/>
                <a:gd name="T30" fmla="*/ 176 w 176"/>
                <a:gd name="T31" fmla="*/ 28 h 176"/>
                <a:gd name="T32" fmla="*/ 172 w 176"/>
                <a:gd name="T33" fmla="*/ 24 h 176"/>
                <a:gd name="T34" fmla="*/ 169 w 176"/>
                <a:gd name="T35" fmla="*/ 25 h 176"/>
                <a:gd name="T36" fmla="*/ 169 w 176"/>
                <a:gd name="T37" fmla="*/ 25 h 176"/>
                <a:gd name="T38" fmla="*/ 159 w 176"/>
                <a:gd name="T39" fmla="*/ 36 h 176"/>
                <a:gd name="T40" fmla="*/ 159 w 176"/>
                <a:gd name="T41" fmla="*/ 36 h 176"/>
                <a:gd name="T42" fmla="*/ 153 w 176"/>
                <a:gd name="T43" fmla="*/ 42 h 176"/>
                <a:gd name="T44" fmla="*/ 153 w 176"/>
                <a:gd name="T45" fmla="*/ 42 h 176"/>
                <a:gd name="T46" fmla="*/ 88 w 176"/>
                <a:gd name="T47" fmla="*/ 110 h 176"/>
                <a:gd name="T48" fmla="*/ 169 w 176"/>
                <a:gd name="T49" fmla="*/ 54 h 176"/>
                <a:gd name="T50" fmla="*/ 163 w 176"/>
                <a:gd name="T51" fmla="*/ 54 h 176"/>
                <a:gd name="T52" fmla="*/ 162 w 176"/>
                <a:gd name="T53" fmla="*/ 58 h 176"/>
                <a:gd name="T54" fmla="*/ 162 w 176"/>
                <a:gd name="T55" fmla="*/ 58 h 176"/>
                <a:gd name="T56" fmla="*/ 168 w 176"/>
                <a:gd name="T57" fmla="*/ 88 h 176"/>
                <a:gd name="T58" fmla="*/ 88 w 176"/>
                <a:gd name="T59" fmla="*/ 168 h 176"/>
                <a:gd name="T60" fmla="*/ 8 w 176"/>
                <a:gd name="T61" fmla="*/ 88 h 176"/>
                <a:gd name="T62" fmla="*/ 88 w 176"/>
                <a:gd name="T63" fmla="*/ 8 h 176"/>
                <a:gd name="T64" fmla="*/ 146 w 176"/>
                <a:gd name="T65" fmla="*/ 33 h 176"/>
                <a:gd name="T66" fmla="*/ 146 w 176"/>
                <a:gd name="T67" fmla="*/ 32 h 176"/>
                <a:gd name="T68" fmla="*/ 151 w 176"/>
                <a:gd name="T69" fmla="*/ 32 h 176"/>
                <a:gd name="T70" fmla="*/ 151 w 176"/>
                <a:gd name="T71" fmla="*/ 27 h 176"/>
                <a:gd name="T72" fmla="*/ 151 w 176"/>
                <a:gd name="T73" fmla="*/ 26 h 176"/>
                <a:gd name="T74" fmla="*/ 88 w 176"/>
                <a:gd name="T75" fmla="*/ 0 h 176"/>
                <a:gd name="T76" fmla="*/ 0 w 176"/>
                <a:gd name="T77" fmla="*/ 88 h 176"/>
                <a:gd name="T78" fmla="*/ 88 w 176"/>
                <a:gd name="T79" fmla="*/ 176 h 176"/>
                <a:gd name="T80" fmla="*/ 176 w 176"/>
                <a:gd name="T81" fmla="*/ 88 h 176"/>
                <a:gd name="T82" fmla="*/ 170 w 176"/>
                <a:gd name="T83" fmla="*/ 56 h 176"/>
                <a:gd name="T84" fmla="*/ 169 w 176"/>
                <a:gd name="T85" fmla="*/ 5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176">
                  <a:moveTo>
                    <a:pt x="88" y="110"/>
                  </a:moveTo>
                  <a:cubicBezTo>
                    <a:pt x="51" y="73"/>
                    <a:pt x="51" y="73"/>
                    <a:pt x="51" y="73"/>
                  </a:cubicBezTo>
                  <a:cubicBezTo>
                    <a:pt x="50" y="72"/>
                    <a:pt x="49" y="72"/>
                    <a:pt x="48" y="72"/>
                  </a:cubicBezTo>
                  <a:cubicBezTo>
                    <a:pt x="46" y="72"/>
                    <a:pt x="44" y="74"/>
                    <a:pt x="44" y="76"/>
                  </a:cubicBezTo>
                  <a:cubicBezTo>
                    <a:pt x="44" y="77"/>
                    <a:pt x="44" y="78"/>
                    <a:pt x="45" y="79"/>
                  </a:cubicBezTo>
                  <a:cubicBezTo>
                    <a:pt x="85" y="119"/>
                    <a:pt x="85" y="119"/>
                    <a:pt x="85" y="119"/>
                  </a:cubicBezTo>
                  <a:cubicBezTo>
                    <a:pt x="86" y="120"/>
                    <a:pt x="87" y="120"/>
                    <a:pt x="88" y="120"/>
                  </a:cubicBezTo>
                  <a:cubicBezTo>
                    <a:pt x="89" y="120"/>
                    <a:pt x="90" y="120"/>
                    <a:pt x="91" y="119"/>
                  </a:cubicBezTo>
                  <a:cubicBezTo>
                    <a:pt x="91" y="119"/>
                    <a:pt x="91" y="119"/>
                    <a:pt x="91" y="119"/>
                  </a:cubicBezTo>
                  <a:cubicBezTo>
                    <a:pt x="158" y="49"/>
                    <a:pt x="158" y="49"/>
                    <a:pt x="158" y="49"/>
                  </a:cubicBezTo>
                  <a:cubicBezTo>
                    <a:pt x="158" y="49"/>
                    <a:pt x="158" y="49"/>
                    <a:pt x="158" y="49"/>
                  </a:cubicBezTo>
                  <a:cubicBezTo>
                    <a:pt x="163" y="43"/>
                    <a:pt x="163" y="43"/>
                    <a:pt x="163" y="43"/>
                  </a:cubicBezTo>
                  <a:cubicBezTo>
                    <a:pt x="163" y="43"/>
                    <a:pt x="163" y="43"/>
                    <a:pt x="163" y="43"/>
                  </a:cubicBezTo>
                  <a:cubicBezTo>
                    <a:pt x="175" y="31"/>
                    <a:pt x="175" y="31"/>
                    <a:pt x="175" y="31"/>
                  </a:cubicBezTo>
                  <a:cubicBezTo>
                    <a:pt x="175" y="31"/>
                    <a:pt x="175" y="31"/>
                    <a:pt x="175" y="31"/>
                  </a:cubicBezTo>
                  <a:cubicBezTo>
                    <a:pt x="176" y="30"/>
                    <a:pt x="176" y="29"/>
                    <a:pt x="176" y="28"/>
                  </a:cubicBezTo>
                  <a:cubicBezTo>
                    <a:pt x="176" y="26"/>
                    <a:pt x="174" y="24"/>
                    <a:pt x="172" y="24"/>
                  </a:cubicBezTo>
                  <a:cubicBezTo>
                    <a:pt x="171" y="24"/>
                    <a:pt x="170" y="24"/>
                    <a:pt x="169" y="25"/>
                  </a:cubicBezTo>
                  <a:cubicBezTo>
                    <a:pt x="169" y="25"/>
                    <a:pt x="169" y="25"/>
                    <a:pt x="169" y="25"/>
                  </a:cubicBezTo>
                  <a:cubicBezTo>
                    <a:pt x="159" y="36"/>
                    <a:pt x="159" y="36"/>
                    <a:pt x="159" y="36"/>
                  </a:cubicBezTo>
                  <a:cubicBezTo>
                    <a:pt x="159" y="36"/>
                    <a:pt x="159" y="36"/>
                    <a:pt x="159" y="36"/>
                  </a:cubicBezTo>
                  <a:cubicBezTo>
                    <a:pt x="153" y="42"/>
                    <a:pt x="153" y="42"/>
                    <a:pt x="153" y="42"/>
                  </a:cubicBezTo>
                  <a:cubicBezTo>
                    <a:pt x="153" y="42"/>
                    <a:pt x="153" y="42"/>
                    <a:pt x="153" y="42"/>
                  </a:cubicBezTo>
                  <a:lnTo>
                    <a:pt x="88" y="110"/>
                  </a:lnTo>
                  <a:close/>
                  <a:moveTo>
                    <a:pt x="169" y="54"/>
                  </a:moveTo>
                  <a:cubicBezTo>
                    <a:pt x="167" y="53"/>
                    <a:pt x="165" y="53"/>
                    <a:pt x="163" y="54"/>
                  </a:cubicBezTo>
                  <a:cubicBezTo>
                    <a:pt x="162" y="55"/>
                    <a:pt x="162" y="57"/>
                    <a:pt x="162" y="58"/>
                  </a:cubicBezTo>
                  <a:cubicBezTo>
                    <a:pt x="162" y="58"/>
                    <a:pt x="162" y="58"/>
                    <a:pt x="162" y="58"/>
                  </a:cubicBezTo>
                  <a:cubicBezTo>
                    <a:pt x="166" y="68"/>
                    <a:pt x="168" y="78"/>
                    <a:pt x="168" y="88"/>
                  </a:cubicBezTo>
                  <a:cubicBezTo>
                    <a:pt x="168" y="132"/>
                    <a:pt x="132" y="168"/>
                    <a:pt x="88" y="168"/>
                  </a:cubicBezTo>
                  <a:cubicBezTo>
                    <a:pt x="44" y="168"/>
                    <a:pt x="8" y="132"/>
                    <a:pt x="8" y="88"/>
                  </a:cubicBezTo>
                  <a:cubicBezTo>
                    <a:pt x="8" y="44"/>
                    <a:pt x="44" y="8"/>
                    <a:pt x="88" y="8"/>
                  </a:cubicBezTo>
                  <a:cubicBezTo>
                    <a:pt x="111" y="8"/>
                    <a:pt x="131" y="17"/>
                    <a:pt x="146" y="33"/>
                  </a:cubicBezTo>
                  <a:cubicBezTo>
                    <a:pt x="146" y="32"/>
                    <a:pt x="146" y="32"/>
                    <a:pt x="146" y="32"/>
                  </a:cubicBezTo>
                  <a:cubicBezTo>
                    <a:pt x="147" y="34"/>
                    <a:pt x="150" y="34"/>
                    <a:pt x="151" y="32"/>
                  </a:cubicBezTo>
                  <a:cubicBezTo>
                    <a:pt x="153" y="31"/>
                    <a:pt x="153" y="28"/>
                    <a:pt x="151" y="27"/>
                  </a:cubicBezTo>
                  <a:cubicBezTo>
                    <a:pt x="151" y="27"/>
                    <a:pt x="151" y="26"/>
                    <a:pt x="151" y="26"/>
                  </a:cubicBezTo>
                  <a:cubicBezTo>
                    <a:pt x="135" y="10"/>
                    <a:pt x="113" y="0"/>
                    <a:pt x="88" y="0"/>
                  </a:cubicBezTo>
                  <a:cubicBezTo>
                    <a:pt x="39" y="0"/>
                    <a:pt x="0" y="39"/>
                    <a:pt x="0" y="88"/>
                  </a:cubicBezTo>
                  <a:cubicBezTo>
                    <a:pt x="0" y="137"/>
                    <a:pt x="39" y="176"/>
                    <a:pt x="88" y="176"/>
                  </a:cubicBezTo>
                  <a:cubicBezTo>
                    <a:pt x="137" y="176"/>
                    <a:pt x="176" y="137"/>
                    <a:pt x="176" y="88"/>
                  </a:cubicBezTo>
                  <a:cubicBezTo>
                    <a:pt x="176" y="77"/>
                    <a:pt x="174" y="66"/>
                    <a:pt x="170" y="56"/>
                  </a:cubicBezTo>
                  <a:cubicBezTo>
                    <a:pt x="170" y="55"/>
                    <a:pt x="169" y="55"/>
                    <a:pt x="169" y="54"/>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uk-UA"/>
            </a:p>
          </p:txBody>
        </p:sp>
      </p:grpSp>
      <p:grpSp>
        <p:nvGrpSpPr>
          <p:cNvPr id="33" name="Group 32"/>
          <p:cNvGrpSpPr/>
          <p:nvPr/>
        </p:nvGrpSpPr>
        <p:grpSpPr>
          <a:xfrm>
            <a:off x="2012295" y="6229350"/>
            <a:ext cx="10408305" cy="742950"/>
            <a:chOff x="3905250" y="2947415"/>
            <a:chExt cx="10408305" cy="742950"/>
          </a:xfrm>
        </p:grpSpPr>
        <p:sp>
          <p:nvSpPr>
            <p:cNvPr id="34" name="Freeform 29"/>
            <p:cNvSpPr>
              <a:spLocks noEditPoints="1"/>
            </p:cNvSpPr>
            <p:nvPr/>
          </p:nvSpPr>
          <p:spPr bwMode="auto">
            <a:xfrm>
              <a:off x="3905250" y="2947415"/>
              <a:ext cx="742950" cy="742950"/>
            </a:xfrm>
            <a:custGeom>
              <a:avLst/>
              <a:gdLst>
                <a:gd name="T0" fmla="*/ 88 w 176"/>
                <a:gd name="T1" fmla="*/ 110 h 176"/>
                <a:gd name="T2" fmla="*/ 51 w 176"/>
                <a:gd name="T3" fmla="*/ 73 h 176"/>
                <a:gd name="T4" fmla="*/ 48 w 176"/>
                <a:gd name="T5" fmla="*/ 72 h 176"/>
                <a:gd name="T6" fmla="*/ 44 w 176"/>
                <a:gd name="T7" fmla="*/ 76 h 176"/>
                <a:gd name="T8" fmla="*/ 45 w 176"/>
                <a:gd name="T9" fmla="*/ 79 h 176"/>
                <a:gd name="T10" fmla="*/ 85 w 176"/>
                <a:gd name="T11" fmla="*/ 119 h 176"/>
                <a:gd name="T12" fmla="*/ 88 w 176"/>
                <a:gd name="T13" fmla="*/ 120 h 176"/>
                <a:gd name="T14" fmla="*/ 91 w 176"/>
                <a:gd name="T15" fmla="*/ 119 h 176"/>
                <a:gd name="T16" fmla="*/ 91 w 176"/>
                <a:gd name="T17" fmla="*/ 119 h 176"/>
                <a:gd name="T18" fmla="*/ 158 w 176"/>
                <a:gd name="T19" fmla="*/ 49 h 176"/>
                <a:gd name="T20" fmla="*/ 158 w 176"/>
                <a:gd name="T21" fmla="*/ 49 h 176"/>
                <a:gd name="T22" fmla="*/ 163 w 176"/>
                <a:gd name="T23" fmla="*/ 43 h 176"/>
                <a:gd name="T24" fmla="*/ 163 w 176"/>
                <a:gd name="T25" fmla="*/ 43 h 176"/>
                <a:gd name="T26" fmla="*/ 175 w 176"/>
                <a:gd name="T27" fmla="*/ 31 h 176"/>
                <a:gd name="T28" fmla="*/ 175 w 176"/>
                <a:gd name="T29" fmla="*/ 31 h 176"/>
                <a:gd name="T30" fmla="*/ 176 w 176"/>
                <a:gd name="T31" fmla="*/ 28 h 176"/>
                <a:gd name="T32" fmla="*/ 172 w 176"/>
                <a:gd name="T33" fmla="*/ 24 h 176"/>
                <a:gd name="T34" fmla="*/ 169 w 176"/>
                <a:gd name="T35" fmla="*/ 25 h 176"/>
                <a:gd name="T36" fmla="*/ 169 w 176"/>
                <a:gd name="T37" fmla="*/ 25 h 176"/>
                <a:gd name="T38" fmla="*/ 159 w 176"/>
                <a:gd name="T39" fmla="*/ 36 h 176"/>
                <a:gd name="T40" fmla="*/ 159 w 176"/>
                <a:gd name="T41" fmla="*/ 36 h 176"/>
                <a:gd name="T42" fmla="*/ 153 w 176"/>
                <a:gd name="T43" fmla="*/ 42 h 176"/>
                <a:gd name="T44" fmla="*/ 153 w 176"/>
                <a:gd name="T45" fmla="*/ 42 h 176"/>
                <a:gd name="T46" fmla="*/ 88 w 176"/>
                <a:gd name="T47" fmla="*/ 110 h 176"/>
                <a:gd name="T48" fmla="*/ 169 w 176"/>
                <a:gd name="T49" fmla="*/ 54 h 176"/>
                <a:gd name="T50" fmla="*/ 163 w 176"/>
                <a:gd name="T51" fmla="*/ 54 h 176"/>
                <a:gd name="T52" fmla="*/ 162 w 176"/>
                <a:gd name="T53" fmla="*/ 58 h 176"/>
                <a:gd name="T54" fmla="*/ 162 w 176"/>
                <a:gd name="T55" fmla="*/ 58 h 176"/>
                <a:gd name="T56" fmla="*/ 168 w 176"/>
                <a:gd name="T57" fmla="*/ 88 h 176"/>
                <a:gd name="T58" fmla="*/ 88 w 176"/>
                <a:gd name="T59" fmla="*/ 168 h 176"/>
                <a:gd name="T60" fmla="*/ 8 w 176"/>
                <a:gd name="T61" fmla="*/ 88 h 176"/>
                <a:gd name="T62" fmla="*/ 88 w 176"/>
                <a:gd name="T63" fmla="*/ 8 h 176"/>
                <a:gd name="T64" fmla="*/ 146 w 176"/>
                <a:gd name="T65" fmla="*/ 33 h 176"/>
                <a:gd name="T66" fmla="*/ 146 w 176"/>
                <a:gd name="T67" fmla="*/ 32 h 176"/>
                <a:gd name="T68" fmla="*/ 151 w 176"/>
                <a:gd name="T69" fmla="*/ 32 h 176"/>
                <a:gd name="T70" fmla="*/ 151 w 176"/>
                <a:gd name="T71" fmla="*/ 27 h 176"/>
                <a:gd name="T72" fmla="*/ 151 w 176"/>
                <a:gd name="T73" fmla="*/ 26 h 176"/>
                <a:gd name="T74" fmla="*/ 88 w 176"/>
                <a:gd name="T75" fmla="*/ 0 h 176"/>
                <a:gd name="T76" fmla="*/ 0 w 176"/>
                <a:gd name="T77" fmla="*/ 88 h 176"/>
                <a:gd name="T78" fmla="*/ 88 w 176"/>
                <a:gd name="T79" fmla="*/ 176 h 176"/>
                <a:gd name="T80" fmla="*/ 176 w 176"/>
                <a:gd name="T81" fmla="*/ 88 h 176"/>
                <a:gd name="T82" fmla="*/ 170 w 176"/>
                <a:gd name="T83" fmla="*/ 56 h 176"/>
                <a:gd name="T84" fmla="*/ 169 w 176"/>
                <a:gd name="T85" fmla="*/ 5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176">
                  <a:moveTo>
                    <a:pt x="88" y="110"/>
                  </a:moveTo>
                  <a:cubicBezTo>
                    <a:pt x="51" y="73"/>
                    <a:pt x="51" y="73"/>
                    <a:pt x="51" y="73"/>
                  </a:cubicBezTo>
                  <a:cubicBezTo>
                    <a:pt x="50" y="72"/>
                    <a:pt x="49" y="72"/>
                    <a:pt x="48" y="72"/>
                  </a:cubicBezTo>
                  <a:cubicBezTo>
                    <a:pt x="46" y="72"/>
                    <a:pt x="44" y="74"/>
                    <a:pt x="44" y="76"/>
                  </a:cubicBezTo>
                  <a:cubicBezTo>
                    <a:pt x="44" y="77"/>
                    <a:pt x="44" y="78"/>
                    <a:pt x="45" y="79"/>
                  </a:cubicBezTo>
                  <a:cubicBezTo>
                    <a:pt x="85" y="119"/>
                    <a:pt x="85" y="119"/>
                    <a:pt x="85" y="119"/>
                  </a:cubicBezTo>
                  <a:cubicBezTo>
                    <a:pt x="86" y="120"/>
                    <a:pt x="87" y="120"/>
                    <a:pt x="88" y="120"/>
                  </a:cubicBezTo>
                  <a:cubicBezTo>
                    <a:pt x="89" y="120"/>
                    <a:pt x="90" y="120"/>
                    <a:pt x="91" y="119"/>
                  </a:cubicBezTo>
                  <a:cubicBezTo>
                    <a:pt x="91" y="119"/>
                    <a:pt x="91" y="119"/>
                    <a:pt x="91" y="119"/>
                  </a:cubicBezTo>
                  <a:cubicBezTo>
                    <a:pt x="158" y="49"/>
                    <a:pt x="158" y="49"/>
                    <a:pt x="158" y="49"/>
                  </a:cubicBezTo>
                  <a:cubicBezTo>
                    <a:pt x="158" y="49"/>
                    <a:pt x="158" y="49"/>
                    <a:pt x="158" y="49"/>
                  </a:cubicBezTo>
                  <a:cubicBezTo>
                    <a:pt x="163" y="43"/>
                    <a:pt x="163" y="43"/>
                    <a:pt x="163" y="43"/>
                  </a:cubicBezTo>
                  <a:cubicBezTo>
                    <a:pt x="163" y="43"/>
                    <a:pt x="163" y="43"/>
                    <a:pt x="163" y="43"/>
                  </a:cubicBezTo>
                  <a:cubicBezTo>
                    <a:pt x="175" y="31"/>
                    <a:pt x="175" y="31"/>
                    <a:pt x="175" y="31"/>
                  </a:cubicBezTo>
                  <a:cubicBezTo>
                    <a:pt x="175" y="31"/>
                    <a:pt x="175" y="31"/>
                    <a:pt x="175" y="31"/>
                  </a:cubicBezTo>
                  <a:cubicBezTo>
                    <a:pt x="176" y="30"/>
                    <a:pt x="176" y="29"/>
                    <a:pt x="176" y="28"/>
                  </a:cubicBezTo>
                  <a:cubicBezTo>
                    <a:pt x="176" y="26"/>
                    <a:pt x="174" y="24"/>
                    <a:pt x="172" y="24"/>
                  </a:cubicBezTo>
                  <a:cubicBezTo>
                    <a:pt x="171" y="24"/>
                    <a:pt x="170" y="24"/>
                    <a:pt x="169" y="25"/>
                  </a:cubicBezTo>
                  <a:cubicBezTo>
                    <a:pt x="169" y="25"/>
                    <a:pt x="169" y="25"/>
                    <a:pt x="169" y="25"/>
                  </a:cubicBezTo>
                  <a:cubicBezTo>
                    <a:pt x="159" y="36"/>
                    <a:pt x="159" y="36"/>
                    <a:pt x="159" y="36"/>
                  </a:cubicBezTo>
                  <a:cubicBezTo>
                    <a:pt x="159" y="36"/>
                    <a:pt x="159" y="36"/>
                    <a:pt x="159" y="36"/>
                  </a:cubicBezTo>
                  <a:cubicBezTo>
                    <a:pt x="153" y="42"/>
                    <a:pt x="153" y="42"/>
                    <a:pt x="153" y="42"/>
                  </a:cubicBezTo>
                  <a:cubicBezTo>
                    <a:pt x="153" y="42"/>
                    <a:pt x="153" y="42"/>
                    <a:pt x="153" y="42"/>
                  </a:cubicBezTo>
                  <a:lnTo>
                    <a:pt x="88" y="110"/>
                  </a:lnTo>
                  <a:close/>
                  <a:moveTo>
                    <a:pt x="169" y="54"/>
                  </a:moveTo>
                  <a:cubicBezTo>
                    <a:pt x="167" y="53"/>
                    <a:pt x="165" y="53"/>
                    <a:pt x="163" y="54"/>
                  </a:cubicBezTo>
                  <a:cubicBezTo>
                    <a:pt x="162" y="55"/>
                    <a:pt x="162" y="57"/>
                    <a:pt x="162" y="58"/>
                  </a:cubicBezTo>
                  <a:cubicBezTo>
                    <a:pt x="162" y="58"/>
                    <a:pt x="162" y="58"/>
                    <a:pt x="162" y="58"/>
                  </a:cubicBezTo>
                  <a:cubicBezTo>
                    <a:pt x="166" y="68"/>
                    <a:pt x="168" y="78"/>
                    <a:pt x="168" y="88"/>
                  </a:cubicBezTo>
                  <a:cubicBezTo>
                    <a:pt x="168" y="132"/>
                    <a:pt x="132" y="168"/>
                    <a:pt x="88" y="168"/>
                  </a:cubicBezTo>
                  <a:cubicBezTo>
                    <a:pt x="44" y="168"/>
                    <a:pt x="8" y="132"/>
                    <a:pt x="8" y="88"/>
                  </a:cubicBezTo>
                  <a:cubicBezTo>
                    <a:pt x="8" y="44"/>
                    <a:pt x="44" y="8"/>
                    <a:pt x="88" y="8"/>
                  </a:cubicBezTo>
                  <a:cubicBezTo>
                    <a:pt x="111" y="8"/>
                    <a:pt x="131" y="17"/>
                    <a:pt x="146" y="33"/>
                  </a:cubicBezTo>
                  <a:cubicBezTo>
                    <a:pt x="146" y="32"/>
                    <a:pt x="146" y="32"/>
                    <a:pt x="146" y="32"/>
                  </a:cubicBezTo>
                  <a:cubicBezTo>
                    <a:pt x="147" y="34"/>
                    <a:pt x="150" y="34"/>
                    <a:pt x="151" y="32"/>
                  </a:cubicBezTo>
                  <a:cubicBezTo>
                    <a:pt x="153" y="31"/>
                    <a:pt x="153" y="28"/>
                    <a:pt x="151" y="27"/>
                  </a:cubicBezTo>
                  <a:cubicBezTo>
                    <a:pt x="151" y="27"/>
                    <a:pt x="151" y="26"/>
                    <a:pt x="151" y="26"/>
                  </a:cubicBezTo>
                  <a:cubicBezTo>
                    <a:pt x="135" y="10"/>
                    <a:pt x="113" y="0"/>
                    <a:pt x="88" y="0"/>
                  </a:cubicBezTo>
                  <a:cubicBezTo>
                    <a:pt x="39" y="0"/>
                    <a:pt x="0" y="39"/>
                    <a:pt x="0" y="88"/>
                  </a:cubicBezTo>
                  <a:cubicBezTo>
                    <a:pt x="0" y="137"/>
                    <a:pt x="39" y="176"/>
                    <a:pt x="88" y="176"/>
                  </a:cubicBezTo>
                  <a:cubicBezTo>
                    <a:pt x="137" y="176"/>
                    <a:pt x="176" y="137"/>
                    <a:pt x="176" y="88"/>
                  </a:cubicBezTo>
                  <a:cubicBezTo>
                    <a:pt x="176" y="77"/>
                    <a:pt x="174" y="66"/>
                    <a:pt x="170" y="56"/>
                  </a:cubicBezTo>
                  <a:cubicBezTo>
                    <a:pt x="170" y="55"/>
                    <a:pt x="169" y="55"/>
                    <a:pt x="169" y="54"/>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uk-UA"/>
            </a:p>
          </p:txBody>
        </p:sp>
        <p:sp>
          <p:nvSpPr>
            <p:cNvPr id="35" name="TextBox 34"/>
            <p:cNvSpPr txBox="1"/>
            <p:nvPr/>
          </p:nvSpPr>
          <p:spPr>
            <a:xfrm>
              <a:off x="5124450" y="2947415"/>
              <a:ext cx="9189105" cy="646331"/>
            </a:xfrm>
            <a:prstGeom prst="rect">
              <a:avLst/>
            </a:prstGeom>
            <a:noFill/>
          </p:spPr>
          <p:txBody>
            <a:bodyPr wrap="square" rtlCol="0">
              <a:spAutoFit/>
            </a:bodyPr>
            <a:lstStyle/>
            <a:p>
              <a:r>
                <a:rPr lang="en-US" sz="3600" dirty="0">
                  <a:latin typeface="+mj-lt"/>
                </a:rPr>
                <a:t>financial restitution</a:t>
              </a:r>
              <a:endParaRPr lang="uk-UA" sz="3600" dirty="0">
                <a:solidFill>
                  <a:schemeClr val="accent1"/>
                </a:solidFill>
                <a:latin typeface="+mj-lt"/>
              </a:endParaRPr>
            </a:p>
          </p:txBody>
        </p:sp>
      </p:grpSp>
      <p:sp>
        <p:nvSpPr>
          <p:cNvPr id="37" name="TextBox 36"/>
          <p:cNvSpPr txBox="1"/>
          <p:nvPr/>
        </p:nvSpPr>
        <p:spPr>
          <a:xfrm>
            <a:off x="4724400" y="9376946"/>
            <a:ext cx="9144000" cy="338554"/>
          </a:xfrm>
          <a:prstGeom prst="rect">
            <a:avLst/>
          </a:prstGeom>
          <a:noFill/>
        </p:spPr>
        <p:txBody>
          <a:bodyPr wrap="square" rtlCol="0">
            <a:spAutoFit/>
          </a:bodyPr>
          <a:lstStyle/>
          <a:p>
            <a:pPr algn="ctr"/>
            <a:r>
              <a:rPr lang="en-US" sz="1600" dirty="0">
                <a:solidFill>
                  <a:schemeClr val="bg1">
                    <a:lumMod val="25000"/>
                  </a:schemeClr>
                </a:solidFill>
                <a:latin typeface="Futura std"/>
                <a:cs typeface="Futura std"/>
              </a:rPr>
              <a:t>Content provided by the Music Publishers Association of the United States</a:t>
            </a:r>
            <a:endParaRPr lang="uk-UA" sz="1600" dirty="0">
              <a:solidFill>
                <a:schemeClr val="bg1">
                  <a:lumMod val="25000"/>
                </a:schemeClr>
              </a:solidFill>
              <a:latin typeface="Futura std"/>
              <a:cs typeface="Futura std"/>
            </a:endParaRPr>
          </a:p>
        </p:txBody>
      </p:sp>
    </p:spTree>
    <p:extLst>
      <p:ext uri="{BB962C8B-B14F-4D97-AF65-F5344CB8AC3E}">
        <p14:creationId xmlns:p14="http://schemas.microsoft.com/office/powerpoint/2010/main" val="217037129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900" decel="100000" fill="hold"/>
                                        <p:tgtEl>
                                          <p:spTgt spid="11"/>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1000"/>
                                        <p:tgtEl>
                                          <p:spTgt spid="22"/>
                                        </p:tgtEl>
                                      </p:cBhvr>
                                    </p:animEffect>
                                    <p:anim calcmode="lin" valueType="num">
                                      <p:cBhvr>
                                        <p:cTn id="21" dur="1000" fill="hold"/>
                                        <p:tgtEl>
                                          <p:spTgt spid="22"/>
                                        </p:tgtEl>
                                        <p:attrNameLst>
                                          <p:attrName>ppt_x</p:attrName>
                                        </p:attrNameLst>
                                      </p:cBhvr>
                                      <p:tavLst>
                                        <p:tav tm="0">
                                          <p:val>
                                            <p:strVal val="#ppt_x"/>
                                          </p:val>
                                        </p:tav>
                                        <p:tav tm="100000">
                                          <p:val>
                                            <p:strVal val="#ppt_x"/>
                                          </p:val>
                                        </p:tav>
                                      </p:tavLst>
                                    </p:anim>
                                    <p:anim calcmode="lin" valueType="num">
                                      <p:cBhvr>
                                        <p:cTn id="22" dur="900" decel="100000" fill="hold"/>
                                        <p:tgtEl>
                                          <p:spTgt spid="22"/>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7" presetClass="entr" presetSubtype="0"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1000"/>
                                        <p:tgtEl>
                                          <p:spTgt spid="33"/>
                                        </p:tgtEl>
                                      </p:cBhvr>
                                    </p:animEffect>
                                    <p:anim calcmode="lin" valueType="num">
                                      <p:cBhvr>
                                        <p:cTn id="29" dur="1000" fill="hold"/>
                                        <p:tgtEl>
                                          <p:spTgt spid="33"/>
                                        </p:tgtEl>
                                        <p:attrNameLst>
                                          <p:attrName>ppt_x</p:attrName>
                                        </p:attrNameLst>
                                      </p:cBhvr>
                                      <p:tavLst>
                                        <p:tav tm="0">
                                          <p:val>
                                            <p:strVal val="#ppt_x"/>
                                          </p:val>
                                        </p:tav>
                                        <p:tav tm="100000">
                                          <p:val>
                                            <p:strVal val="#ppt_x"/>
                                          </p:val>
                                        </p:tav>
                                      </p:tavLst>
                                    </p:anim>
                                    <p:anim calcmode="lin" valueType="num">
                                      <p:cBhvr>
                                        <p:cTn id="30" dur="900" decel="100000" fill="hold"/>
                                        <p:tgtEl>
                                          <p:spTgt spid="33"/>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37" presetClass="entr" presetSubtype="0"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900" decel="100000" fill="hold"/>
                                        <p:tgtEl>
                                          <p:spTgt spid="6"/>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37" presetClass="entr" presetSubtype="0"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anim calcmode="lin" valueType="num">
                                      <p:cBhvr>
                                        <p:cTn id="45" dur="1000" fill="hold"/>
                                        <p:tgtEl>
                                          <p:spTgt spid="7"/>
                                        </p:tgtEl>
                                        <p:attrNameLst>
                                          <p:attrName>ppt_x</p:attrName>
                                        </p:attrNameLst>
                                      </p:cBhvr>
                                      <p:tavLst>
                                        <p:tav tm="0">
                                          <p:val>
                                            <p:strVal val="#ppt_x"/>
                                          </p:val>
                                        </p:tav>
                                        <p:tav tm="100000">
                                          <p:val>
                                            <p:strVal val="#ppt_x"/>
                                          </p:val>
                                        </p:tav>
                                      </p:tavLst>
                                    </p:anim>
                                    <p:anim calcmode="lin" valueType="num">
                                      <p:cBhvr>
                                        <p:cTn id="46" dur="900" decel="100000" fill="hold"/>
                                        <p:tgtEl>
                                          <p:spTgt spid="7"/>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9163049" y="5598"/>
            <a:ext cx="9124951" cy="10287000"/>
          </a:xfrm>
          <a:prstGeom prst="rect">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grpSp>
        <p:nvGrpSpPr>
          <p:cNvPr id="38" name="Group 37"/>
          <p:cNvGrpSpPr/>
          <p:nvPr/>
        </p:nvGrpSpPr>
        <p:grpSpPr>
          <a:xfrm>
            <a:off x="10972800" y="3390900"/>
            <a:ext cx="5589985" cy="3629196"/>
            <a:chOff x="1061358" y="3665978"/>
            <a:chExt cx="5796642" cy="2707355"/>
          </a:xfrm>
        </p:grpSpPr>
        <p:sp>
          <p:nvSpPr>
            <p:cNvPr id="40" name="TextBox 39"/>
            <p:cNvSpPr txBox="1"/>
            <p:nvPr/>
          </p:nvSpPr>
          <p:spPr>
            <a:xfrm>
              <a:off x="1298410" y="4050159"/>
              <a:ext cx="5099668" cy="2135272"/>
            </a:xfrm>
            <a:prstGeom prst="rect">
              <a:avLst/>
            </a:prstGeom>
            <a:noFill/>
          </p:spPr>
          <p:txBody>
            <a:bodyPr wrap="square" rtlCol="0">
              <a:spAutoFit/>
            </a:bodyPr>
            <a:lstStyle/>
            <a:p>
              <a:pPr algn="r"/>
              <a:r>
                <a:rPr lang="en-US" sz="6000" b="1" dirty="0"/>
                <a:t>Am I </a:t>
              </a:r>
              <a:r>
                <a:rPr lang="en-US" sz="6000" b="1" dirty="0">
                  <a:solidFill>
                    <a:schemeClr val="bg1"/>
                  </a:solidFill>
                </a:rPr>
                <a:t>cheating someone</a:t>
              </a:r>
              <a:r>
                <a:rPr lang="en-US" sz="6000" b="1" dirty="0"/>
                <a:t> out of money?</a:t>
              </a:r>
            </a:p>
          </p:txBody>
        </p:sp>
        <p:grpSp>
          <p:nvGrpSpPr>
            <p:cNvPr id="41" name="Group 40"/>
            <p:cNvGrpSpPr/>
            <p:nvPr/>
          </p:nvGrpSpPr>
          <p:grpSpPr>
            <a:xfrm>
              <a:off x="1061358" y="3665978"/>
              <a:ext cx="5796642" cy="2707355"/>
              <a:chOff x="1061358" y="3665978"/>
              <a:chExt cx="5796642" cy="2707355"/>
            </a:xfrm>
          </p:grpSpPr>
          <p:grpSp>
            <p:nvGrpSpPr>
              <p:cNvPr id="42" name="Group 41"/>
              <p:cNvGrpSpPr/>
              <p:nvPr/>
            </p:nvGrpSpPr>
            <p:grpSpPr>
              <a:xfrm rot="5400000">
                <a:off x="6172200" y="3665978"/>
                <a:ext cx="685800" cy="685800"/>
                <a:chOff x="6324600" y="4114799"/>
                <a:chExt cx="685800" cy="685800"/>
              </a:xfrm>
            </p:grpSpPr>
            <p:cxnSp>
              <p:nvCxnSpPr>
                <p:cNvPr id="46" name="Straight Connector 45"/>
                <p:cNvCxnSpPr/>
                <p:nvPr/>
              </p:nvCxnSpPr>
              <p:spPr>
                <a:xfrm flipV="1">
                  <a:off x="6324600" y="4114799"/>
                  <a:ext cx="0" cy="685800"/>
                </a:xfrm>
                <a:prstGeom prst="line">
                  <a:avLst/>
                </a:prstGeom>
                <a:ln w="25400" cap="sq">
                  <a:solidFill>
                    <a:schemeClr val="bg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6324600" y="4114799"/>
                  <a:ext cx="685800" cy="0"/>
                </a:xfrm>
                <a:prstGeom prst="line">
                  <a:avLst/>
                </a:prstGeom>
                <a:ln w="25400" cap="sq">
                  <a:solidFill>
                    <a:schemeClr val="bg2"/>
                  </a:solidFill>
                  <a:beve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rot="16200000">
                <a:off x="1061358" y="5687533"/>
                <a:ext cx="685800" cy="685800"/>
                <a:chOff x="6324600" y="4114799"/>
                <a:chExt cx="685800" cy="685800"/>
              </a:xfrm>
            </p:grpSpPr>
            <p:cxnSp>
              <p:nvCxnSpPr>
                <p:cNvPr id="44" name="Straight Connector 43"/>
                <p:cNvCxnSpPr/>
                <p:nvPr/>
              </p:nvCxnSpPr>
              <p:spPr>
                <a:xfrm flipV="1">
                  <a:off x="6324600" y="4114799"/>
                  <a:ext cx="0" cy="685800"/>
                </a:xfrm>
                <a:prstGeom prst="line">
                  <a:avLst/>
                </a:prstGeom>
                <a:ln w="25400" cap="sq">
                  <a:solidFill>
                    <a:schemeClr val="bg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6324600" y="4114799"/>
                  <a:ext cx="685800" cy="0"/>
                </a:xfrm>
                <a:prstGeom prst="line">
                  <a:avLst/>
                </a:prstGeom>
                <a:ln w="25400" cap="sq">
                  <a:solidFill>
                    <a:schemeClr val="bg2"/>
                  </a:solidFill>
                  <a:bevel/>
                  <a:headEnd type="none"/>
                  <a:tailEnd type="none"/>
                </a:ln>
              </p:spPr>
              <p:style>
                <a:lnRef idx="1">
                  <a:schemeClr val="accent1"/>
                </a:lnRef>
                <a:fillRef idx="0">
                  <a:schemeClr val="accent1"/>
                </a:fillRef>
                <a:effectRef idx="0">
                  <a:schemeClr val="accent1"/>
                </a:effectRef>
                <a:fontRef idx="minor">
                  <a:schemeClr val="tx1"/>
                </a:fontRef>
              </p:style>
            </p:cxnSp>
          </p:grpSp>
        </p:grpSp>
      </p:grpSp>
      <p:sp>
        <p:nvSpPr>
          <p:cNvPr id="5" name="Title 4"/>
          <p:cNvSpPr>
            <a:spLocks noGrp="1"/>
          </p:cNvSpPr>
          <p:nvPr>
            <p:ph type="title"/>
          </p:nvPr>
        </p:nvSpPr>
        <p:spPr/>
        <p:txBody>
          <a:bodyPr/>
          <a:lstStyle/>
          <a:p>
            <a:r>
              <a:rPr lang="en-US" dirty="0">
                <a:solidFill>
                  <a:schemeClr val="accent1"/>
                </a:solidFill>
              </a:rPr>
              <a:t>other</a:t>
            </a:r>
            <a:r>
              <a:rPr lang="en-US" dirty="0"/>
              <a:t/>
            </a:r>
            <a:br>
              <a:rPr lang="en-US" dirty="0"/>
            </a:br>
            <a:r>
              <a:rPr lang="en-US" dirty="0"/>
              <a:t>ramifications</a:t>
            </a:r>
            <a:endParaRPr lang="uk-UA" dirty="0"/>
          </a:p>
        </p:txBody>
      </p:sp>
      <p:grpSp>
        <p:nvGrpSpPr>
          <p:cNvPr id="3" name="Group 2"/>
          <p:cNvGrpSpPr/>
          <p:nvPr/>
        </p:nvGrpSpPr>
        <p:grpSpPr>
          <a:xfrm>
            <a:off x="1428750" y="3390900"/>
            <a:ext cx="11982450" cy="2042923"/>
            <a:chOff x="1428750" y="3390900"/>
            <a:chExt cx="11982450" cy="2042923"/>
          </a:xfrm>
        </p:grpSpPr>
        <p:grpSp>
          <p:nvGrpSpPr>
            <p:cNvPr id="14" name="Group 13"/>
            <p:cNvGrpSpPr/>
            <p:nvPr/>
          </p:nvGrpSpPr>
          <p:grpSpPr>
            <a:xfrm>
              <a:off x="2724150" y="3390900"/>
              <a:ext cx="10687050" cy="2042923"/>
              <a:chOff x="5124450" y="2947415"/>
              <a:chExt cx="10687050" cy="2042923"/>
            </a:xfrm>
          </p:grpSpPr>
          <p:sp>
            <p:nvSpPr>
              <p:cNvPr id="15" name="TextBox 14"/>
              <p:cNvSpPr txBox="1"/>
              <p:nvPr/>
            </p:nvSpPr>
            <p:spPr>
              <a:xfrm>
                <a:off x="5124450" y="2947415"/>
                <a:ext cx="9189105" cy="646331"/>
              </a:xfrm>
              <a:prstGeom prst="rect">
                <a:avLst/>
              </a:prstGeom>
              <a:noFill/>
            </p:spPr>
            <p:txBody>
              <a:bodyPr wrap="square" rtlCol="0">
                <a:spAutoFit/>
              </a:bodyPr>
              <a:lstStyle/>
              <a:p>
                <a:r>
                  <a:rPr lang="en-US" sz="3600" dirty="0">
                    <a:latin typeface="+mj-lt"/>
                  </a:rPr>
                  <a:t>loss of job</a:t>
                </a:r>
                <a:endParaRPr lang="uk-UA" sz="3600" dirty="0">
                  <a:solidFill>
                    <a:schemeClr val="accent1"/>
                  </a:solidFill>
                  <a:latin typeface="+mj-lt"/>
                </a:endParaRPr>
              </a:p>
            </p:txBody>
          </p:sp>
          <p:sp>
            <p:nvSpPr>
              <p:cNvPr id="16" name="TextBox 15"/>
              <p:cNvSpPr txBox="1"/>
              <p:nvPr/>
            </p:nvSpPr>
            <p:spPr>
              <a:xfrm>
                <a:off x="5124450" y="3580721"/>
                <a:ext cx="10687050" cy="1409617"/>
              </a:xfrm>
              <a:prstGeom prst="rect">
                <a:avLst/>
              </a:prstGeom>
              <a:noFill/>
            </p:spPr>
            <p:txBody>
              <a:bodyPr wrap="square" rtlCol="0">
                <a:spAutoFit/>
              </a:bodyPr>
              <a:lstStyle/>
              <a:p>
                <a:pPr marL="342900" indent="-342900">
                  <a:lnSpc>
                    <a:spcPct val="120000"/>
                  </a:lnSpc>
                  <a:buFont typeface="Arial"/>
                  <a:buChar char="•"/>
                </a:pPr>
                <a:r>
                  <a:rPr lang="en-US" sz="2400" dirty="0">
                    <a:solidFill>
                      <a:schemeClr val="tx2"/>
                    </a:solidFill>
                  </a:rPr>
                  <a:t>Producers, writers, artists</a:t>
                </a:r>
              </a:p>
              <a:p>
                <a:pPr marL="342900" indent="-342900">
                  <a:lnSpc>
                    <a:spcPct val="120000"/>
                  </a:lnSpc>
                  <a:buFont typeface="Arial"/>
                  <a:buChar char="•"/>
                </a:pPr>
                <a:r>
                  <a:rPr lang="en-US" sz="2400" dirty="0">
                    <a:solidFill>
                      <a:schemeClr val="tx2"/>
                    </a:solidFill>
                  </a:rPr>
                  <a:t>DJs, musicians, code writers</a:t>
                </a:r>
              </a:p>
              <a:p>
                <a:pPr marL="342900" indent="-342900">
                  <a:lnSpc>
                    <a:spcPct val="120000"/>
                  </a:lnSpc>
                  <a:buFont typeface="Arial"/>
                  <a:buChar char="•"/>
                </a:pPr>
                <a:r>
                  <a:rPr lang="en-US" sz="2400" dirty="0">
                    <a:solidFill>
                      <a:schemeClr val="tx2"/>
                    </a:solidFill>
                  </a:rPr>
                  <a:t>Teachers</a:t>
                </a:r>
                <a:r>
                  <a:rPr lang="en-US" sz="2400">
                    <a:solidFill>
                      <a:schemeClr val="tx2"/>
                    </a:solidFill>
                  </a:rPr>
                  <a:t>, instructors </a:t>
                </a:r>
                <a:r>
                  <a:rPr lang="en-US" sz="2400" dirty="0">
                    <a:solidFill>
                      <a:schemeClr val="tx2"/>
                    </a:solidFill>
                  </a:rPr>
                  <a:t>– ANYONE!</a:t>
                </a:r>
              </a:p>
            </p:txBody>
          </p:sp>
        </p:grpSp>
        <p:sp>
          <p:nvSpPr>
            <p:cNvPr id="28" name="Freeform 29"/>
            <p:cNvSpPr>
              <a:spLocks noEditPoints="1"/>
            </p:cNvSpPr>
            <p:nvPr/>
          </p:nvSpPr>
          <p:spPr bwMode="auto">
            <a:xfrm>
              <a:off x="1428750" y="3485674"/>
              <a:ext cx="742950" cy="742950"/>
            </a:xfrm>
            <a:custGeom>
              <a:avLst/>
              <a:gdLst>
                <a:gd name="T0" fmla="*/ 88 w 176"/>
                <a:gd name="T1" fmla="*/ 110 h 176"/>
                <a:gd name="T2" fmla="*/ 51 w 176"/>
                <a:gd name="T3" fmla="*/ 73 h 176"/>
                <a:gd name="T4" fmla="*/ 48 w 176"/>
                <a:gd name="T5" fmla="*/ 72 h 176"/>
                <a:gd name="T6" fmla="*/ 44 w 176"/>
                <a:gd name="T7" fmla="*/ 76 h 176"/>
                <a:gd name="T8" fmla="*/ 45 w 176"/>
                <a:gd name="T9" fmla="*/ 79 h 176"/>
                <a:gd name="T10" fmla="*/ 85 w 176"/>
                <a:gd name="T11" fmla="*/ 119 h 176"/>
                <a:gd name="T12" fmla="*/ 88 w 176"/>
                <a:gd name="T13" fmla="*/ 120 h 176"/>
                <a:gd name="T14" fmla="*/ 91 w 176"/>
                <a:gd name="T15" fmla="*/ 119 h 176"/>
                <a:gd name="T16" fmla="*/ 91 w 176"/>
                <a:gd name="T17" fmla="*/ 119 h 176"/>
                <a:gd name="T18" fmla="*/ 158 w 176"/>
                <a:gd name="T19" fmla="*/ 49 h 176"/>
                <a:gd name="T20" fmla="*/ 158 w 176"/>
                <a:gd name="T21" fmla="*/ 49 h 176"/>
                <a:gd name="T22" fmla="*/ 163 w 176"/>
                <a:gd name="T23" fmla="*/ 43 h 176"/>
                <a:gd name="T24" fmla="*/ 163 w 176"/>
                <a:gd name="T25" fmla="*/ 43 h 176"/>
                <a:gd name="T26" fmla="*/ 175 w 176"/>
                <a:gd name="T27" fmla="*/ 31 h 176"/>
                <a:gd name="T28" fmla="*/ 175 w 176"/>
                <a:gd name="T29" fmla="*/ 31 h 176"/>
                <a:gd name="T30" fmla="*/ 176 w 176"/>
                <a:gd name="T31" fmla="*/ 28 h 176"/>
                <a:gd name="T32" fmla="*/ 172 w 176"/>
                <a:gd name="T33" fmla="*/ 24 h 176"/>
                <a:gd name="T34" fmla="*/ 169 w 176"/>
                <a:gd name="T35" fmla="*/ 25 h 176"/>
                <a:gd name="T36" fmla="*/ 169 w 176"/>
                <a:gd name="T37" fmla="*/ 25 h 176"/>
                <a:gd name="T38" fmla="*/ 159 w 176"/>
                <a:gd name="T39" fmla="*/ 36 h 176"/>
                <a:gd name="T40" fmla="*/ 159 w 176"/>
                <a:gd name="T41" fmla="*/ 36 h 176"/>
                <a:gd name="T42" fmla="*/ 153 w 176"/>
                <a:gd name="T43" fmla="*/ 42 h 176"/>
                <a:gd name="T44" fmla="*/ 153 w 176"/>
                <a:gd name="T45" fmla="*/ 42 h 176"/>
                <a:gd name="T46" fmla="*/ 88 w 176"/>
                <a:gd name="T47" fmla="*/ 110 h 176"/>
                <a:gd name="T48" fmla="*/ 169 w 176"/>
                <a:gd name="T49" fmla="*/ 54 h 176"/>
                <a:gd name="T50" fmla="*/ 163 w 176"/>
                <a:gd name="T51" fmla="*/ 54 h 176"/>
                <a:gd name="T52" fmla="*/ 162 w 176"/>
                <a:gd name="T53" fmla="*/ 58 h 176"/>
                <a:gd name="T54" fmla="*/ 162 w 176"/>
                <a:gd name="T55" fmla="*/ 58 h 176"/>
                <a:gd name="T56" fmla="*/ 168 w 176"/>
                <a:gd name="T57" fmla="*/ 88 h 176"/>
                <a:gd name="T58" fmla="*/ 88 w 176"/>
                <a:gd name="T59" fmla="*/ 168 h 176"/>
                <a:gd name="T60" fmla="*/ 8 w 176"/>
                <a:gd name="T61" fmla="*/ 88 h 176"/>
                <a:gd name="T62" fmla="*/ 88 w 176"/>
                <a:gd name="T63" fmla="*/ 8 h 176"/>
                <a:gd name="T64" fmla="*/ 146 w 176"/>
                <a:gd name="T65" fmla="*/ 33 h 176"/>
                <a:gd name="T66" fmla="*/ 146 w 176"/>
                <a:gd name="T67" fmla="*/ 32 h 176"/>
                <a:gd name="T68" fmla="*/ 151 w 176"/>
                <a:gd name="T69" fmla="*/ 32 h 176"/>
                <a:gd name="T70" fmla="*/ 151 w 176"/>
                <a:gd name="T71" fmla="*/ 27 h 176"/>
                <a:gd name="T72" fmla="*/ 151 w 176"/>
                <a:gd name="T73" fmla="*/ 26 h 176"/>
                <a:gd name="T74" fmla="*/ 88 w 176"/>
                <a:gd name="T75" fmla="*/ 0 h 176"/>
                <a:gd name="T76" fmla="*/ 0 w 176"/>
                <a:gd name="T77" fmla="*/ 88 h 176"/>
                <a:gd name="T78" fmla="*/ 88 w 176"/>
                <a:gd name="T79" fmla="*/ 176 h 176"/>
                <a:gd name="T80" fmla="*/ 176 w 176"/>
                <a:gd name="T81" fmla="*/ 88 h 176"/>
                <a:gd name="T82" fmla="*/ 170 w 176"/>
                <a:gd name="T83" fmla="*/ 56 h 176"/>
                <a:gd name="T84" fmla="*/ 169 w 176"/>
                <a:gd name="T85" fmla="*/ 5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176">
                  <a:moveTo>
                    <a:pt x="88" y="110"/>
                  </a:moveTo>
                  <a:cubicBezTo>
                    <a:pt x="51" y="73"/>
                    <a:pt x="51" y="73"/>
                    <a:pt x="51" y="73"/>
                  </a:cubicBezTo>
                  <a:cubicBezTo>
                    <a:pt x="50" y="72"/>
                    <a:pt x="49" y="72"/>
                    <a:pt x="48" y="72"/>
                  </a:cubicBezTo>
                  <a:cubicBezTo>
                    <a:pt x="46" y="72"/>
                    <a:pt x="44" y="74"/>
                    <a:pt x="44" y="76"/>
                  </a:cubicBezTo>
                  <a:cubicBezTo>
                    <a:pt x="44" y="77"/>
                    <a:pt x="44" y="78"/>
                    <a:pt x="45" y="79"/>
                  </a:cubicBezTo>
                  <a:cubicBezTo>
                    <a:pt x="85" y="119"/>
                    <a:pt x="85" y="119"/>
                    <a:pt x="85" y="119"/>
                  </a:cubicBezTo>
                  <a:cubicBezTo>
                    <a:pt x="86" y="120"/>
                    <a:pt x="87" y="120"/>
                    <a:pt x="88" y="120"/>
                  </a:cubicBezTo>
                  <a:cubicBezTo>
                    <a:pt x="89" y="120"/>
                    <a:pt x="90" y="120"/>
                    <a:pt x="91" y="119"/>
                  </a:cubicBezTo>
                  <a:cubicBezTo>
                    <a:pt x="91" y="119"/>
                    <a:pt x="91" y="119"/>
                    <a:pt x="91" y="119"/>
                  </a:cubicBezTo>
                  <a:cubicBezTo>
                    <a:pt x="158" y="49"/>
                    <a:pt x="158" y="49"/>
                    <a:pt x="158" y="49"/>
                  </a:cubicBezTo>
                  <a:cubicBezTo>
                    <a:pt x="158" y="49"/>
                    <a:pt x="158" y="49"/>
                    <a:pt x="158" y="49"/>
                  </a:cubicBezTo>
                  <a:cubicBezTo>
                    <a:pt x="163" y="43"/>
                    <a:pt x="163" y="43"/>
                    <a:pt x="163" y="43"/>
                  </a:cubicBezTo>
                  <a:cubicBezTo>
                    <a:pt x="163" y="43"/>
                    <a:pt x="163" y="43"/>
                    <a:pt x="163" y="43"/>
                  </a:cubicBezTo>
                  <a:cubicBezTo>
                    <a:pt x="175" y="31"/>
                    <a:pt x="175" y="31"/>
                    <a:pt x="175" y="31"/>
                  </a:cubicBezTo>
                  <a:cubicBezTo>
                    <a:pt x="175" y="31"/>
                    <a:pt x="175" y="31"/>
                    <a:pt x="175" y="31"/>
                  </a:cubicBezTo>
                  <a:cubicBezTo>
                    <a:pt x="176" y="30"/>
                    <a:pt x="176" y="29"/>
                    <a:pt x="176" y="28"/>
                  </a:cubicBezTo>
                  <a:cubicBezTo>
                    <a:pt x="176" y="26"/>
                    <a:pt x="174" y="24"/>
                    <a:pt x="172" y="24"/>
                  </a:cubicBezTo>
                  <a:cubicBezTo>
                    <a:pt x="171" y="24"/>
                    <a:pt x="170" y="24"/>
                    <a:pt x="169" y="25"/>
                  </a:cubicBezTo>
                  <a:cubicBezTo>
                    <a:pt x="169" y="25"/>
                    <a:pt x="169" y="25"/>
                    <a:pt x="169" y="25"/>
                  </a:cubicBezTo>
                  <a:cubicBezTo>
                    <a:pt x="159" y="36"/>
                    <a:pt x="159" y="36"/>
                    <a:pt x="159" y="36"/>
                  </a:cubicBezTo>
                  <a:cubicBezTo>
                    <a:pt x="159" y="36"/>
                    <a:pt x="159" y="36"/>
                    <a:pt x="159" y="36"/>
                  </a:cubicBezTo>
                  <a:cubicBezTo>
                    <a:pt x="153" y="42"/>
                    <a:pt x="153" y="42"/>
                    <a:pt x="153" y="42"/>
                  </a:cubicBezTo>
                  <a:cubicBezTo>
                    <a:pt x="153" y="42"/>
                    <a:pt x="153" y="42"/>
                    <a:pt x="153" y="42"/>
                  </a:cubicBezTo>
                  <a:lnTo>
                    <a:pt x="88" y="110"/>
                  </a:lnTo>
                  <a:close/>
                  <a:moveTo>
                    <a:pt x="169" y="54"/>
                  </a:moveTo>
                  <a:cubicBezTo>
                    <a:pt x="167" y="53"/>
                    <a:pt x="165" y="53"/>
                    <a:pt x="163" y="54"/>
                  </a:cubicBezTo>
                  <a:cubicBezTo>
                    <a:pt x="162" y="55"/>
                    <a:pt x="162" y="57"/>
                    <a:pt x="162" y="58"/>
                  </a:cubicBezTo>
                  <a:cubicBezTo>
                    <a:pt x="162" y="58"/>
                    <a:pt x="162" y="58"/>
                    <a:pt x="162" y="58"/>
                  </a:cubicBezTo>
                  <a:cubicBezTo>
                    <a:pt x="166" y="68"/>
                    <a:pt x="168" y="78"/>
                    <a:pt x="168" y="88"/>
                  </a:cubicBezTo>
                  <a:cubicBezTo>
                    <a:pt x="168" y="132"/>
                    <a:pt x="132" y="168"/>
                    <a:pt x="88" y="168"/>
                  </a:cubicBezTo>
                  <a:cubicBezTo>
                    <a:pt x="44" y="168"/>
                    <a:pt x="8" y="132"/>
                    <a:pt x="8" y="88"/>
                  </a:cubicBezTo>
                  <a:cubicBezTo>
                    <a:pt x="8" y="44"/>
                    <a:pt x="44" y="8"/>
                    <a:pt x="88" y="8"/>
                  </a:cubicBezTo>
                  <a:cubicBezTo>
                    <a:pt x="111" y="8"/>
                    <a:pt x="131" y="17"/>
                    <a:pt x="146" y="33"/>
                  </a:cubicBezTo>
                  <a:cubicBezTo>
                    <a:pt x="146" y="32"/>
                    <a:pt x="146" y="32"/>
                    <a:pt x="146" y="32"/>
                  </a:cubicBezTo>
                  <a:cubicBezTo>
                    <a:pt x="147" y="34"/>
                    <a:pt x="150" y="34"/>
                    <a:pt x="151" y="32"/>
                  </a:cubicBezTo>
                  <a:cubicBezTo>
                    <a:pt x="153" y="31"/>
                    <a:pt x="153" y="28"/>
                    <a:pt x="151" y="27"/>
                  </a:cubicBezTo>
                  <a:cubicBezTo>
                    <a:pt x="151" y="27"/>
                    <a:pt x="151" y="26"/>
                    <a:pt x="151" y="26"/>
                  </a:cubicBezTo>
                  <a:cubicBezTo>
                    <a:pt x="135" y="10"/>
                    <a:pt x="113" y="0"/>
                    <a:pt x="88" y="0"/>
                  </a:cubicBezTo>
                  <a:cubicBezTo>
                    <a:pt x="39" y="0"/>
                    <a:pt x="0" y="39"/>
                    <a:pt x="0" y="88"/>
                  </a:cubicBezTo>
                  <a:cubicBezTo>
                    <a:pt x="0" y="137"/>
                    <a:pt x="39" y="176"/>
                    <a:pt x="88" y="176"/>
                  </a:cubicBezTo>
                  <a:cubicBezTo>
                    <a:pt x="137" y="176"/>
                    <a:pt x="176" y="137"/>
                    <a:pt x="176" y="88"/>
                  </a:cubicBezTo>
                  <a:cubicBezTo>
                    <a:pt x="176" y="77"/>
                    <a:pt x="174" y="66"/>
                    <a:pt x="170" y="56"/>
                  </a:cubicBezTo>
                  <a:cubicBezTo>
                    <a:pt x="170" y="55"/>
                    <a:pt x="169" y="55"/>
                    <a:pt x="169" y="54"/>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uk-UA"/>
            </a:p>
          </p:txBody>
        </p:sp>
      </p:grpSp>
      <p:sp>
        <p:nvSpPr>
          <p:cNvPr id="37" name="TextBox 36"/>
          <p:cNvSpPr txBox="1"/>
          <p:nvPr/>
        </p:nvSpPr>
        <p:spPr>
          <a:xfrm>
            <a:off x="9144000" y="9453146"/>
            <a:ext cx="9144000" cy="338554"/>
          </a:xfrm>
          <a:prstGeom prst="rect">
            <a:avLst/>
          </a:prstGeom>
          <a:noFill/>
        </p:spPr>
        <p:txBody>
          <a:bodyPr wrap="square" rtlCol="0">
            <a:spAutoFit/>
          </a:bodyPr>
          <a:lstStyle/>
          <a:p>
            <a:pPr algn="ctr"/>
            <a:r>
              <a:rPr lang="en-US" sz="1600" dirty="0">
                <a:solidFill>
                  <a:srgbClr val="F2F2F5"/>
                </a:solidFill>
                <a:latin typeface="Futura std"/>
                <a:cs typeface="Futura std"/>
              </a:rPr>
              <a:t>Content provided by the Music Publishers Association of the United States</a:t>
            </a:r>
            <a:endParaRPr lang="uk-UA" sz="1600" dirty="0">
              <a:solidFill>
                <a:srgbClr val="F2F2F5"/>
              </a:solidFill>
              <a:latin typeface="Futura std"/>
              <a:cs typeface="Futura std"/>
            </a:endParaRPr>
          </a:p>
        </p:txBody>
      </p:sp>
    </p:spTree>
    <p:extLst>
      <p:ext uri="{BB962C8B-B14F-4D97-AF65-F5344CB8AC3E}">
        <p14:creationId xmlns:p14="http://schemas.microsoft.com/office/powerpoint/2010/main" val="5680057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900" decel="100000" fill="hold"/>
                                        <p:tgtEl>
                                          <p:spTgt spid="3"/>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9" presetClass="entr" presetSubtype="0" decel="100000"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p:cTn id="20" dur="500" fill="hold"/>
                                        <p:tgtEl>
                                          <p:spTgt spid="38"/>
                                        </p:tgtEl>
                                        <p:attrNameLst>
                                          <p:attrName>ppt_w</p:attrName>
                                        </p:attrNameLst>
                                      </p:cBhvr>
                                      <p:tavLst>
                                        <p:tav tm="0">
                                          <p:val>
                                            <p:fltVal val="0"/>
                                          </p:val>
                                        </p:tav>
                                        <p:tav tm="100000">
                                          <p:val>
                                            <p:strVal val="#ppt_w"/>
                                          </p:val>
                                        </p:tav>
                                      </p:tavLst>
                                    </p:anim>
                                    <p:anim calcmode="lin" valueType="num">
                                      <p:cBhvr>
                                        <p:cTn id="21" dur="500" fill="hold"/>
                                        <p:tgtEl>
                                          <p:spTgt spid="38"/>
                                        </p:tgtEl>
                                        <p:attrNameLst>
                                          <p:attrName>ppt_h</p:attrName>
                                        </p:attrNameLst>
                                      </p:cBhvr>
                                      <p:tavLst>
                                        <p:tav tm="0">
                                          <p:val>
                                            <p:fltVal val="0"/>
                                          </p:val>
                                        </p:tav>
                                        <p:tav tm="100000">
                                          <p:val>
                                            <p:strVal val="#ppt_h"/>
                                          </p:val>
                                        </p:tav>
                                      </p:tavLst>
                                    </p:anim>
                                    <p:anim calcmode="lin" valueType="num">
                                      <p:cBhvr>
                                        <p:cTn id="22" dur="500" fill="hold"/>
                                        <p:tgtEl>
                                          <p:spTgt spid="38"/>
                                        </p:tgtEl>
                                        <p:attrNameLst>
                                          <p:attrName>style.rotation</p:attrName>
                                        </p:attrNameLst>
                                      </p:cBhvr>
                                      <p:tavLst>
                                        <p:tav tm="0">
                                          <p:val>
                                            <p:fltVal val="360"/>
                                          </p:val>
                                        </p:tav>
                                        <p:tav tm="100000">
                                          <p:val>
                                            <p:fltVal val="0"/>
                                          </p:val>
                                        </p:tav>
                                      </p:tavLst>
                                    </p:anim>
                                    <p:animEffect transition="in" filter="fade">
                                      <p:cBhvr>
                                        <p:cTn id="2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2400300"/>
            <a:ext cx="18288000" cy="59436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2" name="Title 1"/>
          <p:cNvSpPr>
            <a:spLocks noGrp="1"/>
          </p:cNvSpPr>
          <p:nvPr>
            <p:ph type="title"/>
          </p:nvPr>
        </p:nvSpPr>
        <p:spPr>
          <a:xfrm>
            <a:off x="876300" y="571411"/>
            <a:ext cx="5448300" cy="1350370"/>
          </a:xfrm>
        </p:spPr>
        <p:txBody>
          <a:bodyPr/>
          <a:lstStyle/>
          <a:p>
            <a:r>
              <a:rPr lang="en-US" dirty="0">
                <a:solidFill>
                  <a:schemeClr val="accent1"/>
                </a:solidFill>
              </a:rPr>
              <a:t>fair use</a:t>
            </a:r>
            <a:br>
              <a:rPr lang="en-US" dirty="0">
                <a:solidFill>
                  <a:schemeClr val="accent1"/>
                </a:solidFill>
              </a:rPr>
            </a:br>
            <a:r>
              <a:rPr lang="en-US" dirty="0"/>
              <a:t>factors</a:t>
            </a:r>
            <a:endParaRPr lang="uk-UA" dirty="0"/>
          </a:p>
        </p:txBody>
      </p:sp>
      <p:sp>
        <p:nvSpPr>
          <p:cNvPr id="3" name="Slide Number Placeholder 2"/>
          <p:cNvSpPr>
            <a:spLocks noGrp="1"/>
          </p:cNvSpPr>
          <p:nvPr>
            <p:ph type="sldNum" sz="quarter" idx="10"/>
          </p:nvPr>
        </p:nvSpPr>
        <p:spPr/>
        <p:txBody>
          <a:bodyPr/>
          <a:lstStyle/>
          <a:p>
            <a:pPr algn="l"/>
            <a:r>
              <a:rPr lang="en-US" dirty="0"/>
              <a:t>page</a:t>
            </a:r>
          </a:p>
          <a:p>
            <a:pPr algn="l"/>
            <a:fld id="{37D409AB-2201-4E18-8A34-C31753AD9B06}" type="slidenum">
              <a:rPr smtClean="0"/>
              <a:pPr algn="l"/>
              <a:t>13</a:t>
            </a:fld>
            <a:endParaRPr dirty="0"/>
          </a:p>
        </p:txBody>
      </p:sp>
      <p:grpSp>
        <p:nvGrpSpPr>
          <p:cNvPr id="25" name="Group 24"/>
          <p:cNvGrpSpPr/>
          <p:nvPr/>
        </p:nvGrpSpPr>
        <p:grpSpPr>
          <a:xfrm>
            <a:off x="533399" y="3028771"/>
            <a:ext cx="8763001" cy="1887000"/>
            <a:chOff x="533399" y="3028771"/>
            <a:chExt cx="8763001" cy="1887000"/>
          </a:xfrm>
        </p:grpSpPr>
        <p:sp>
          <p:nvSpPr>
            <p:cNvPr id="4" name="TextBox 3"/>
            <p:cNvSpPr txBox="1"/>
            <p:nvPr/>
          </p:nvSpPr>
          <p:spPr>
            <a:xfrm>
              <a:off x="533399" y="3053723"/>
              <a:ext cx="2095500" cy="1862048"/>
            </a:xfrm>
            <a:prstGeom prst="rect">
              <a:avLst/>
            </a:prstGeom>
            <a:noFill/>
          </p:spPr>
          <p:txBody>
            <a:bodyPr wrap="square" rtlCol="0">
              <a:spAutoFit/>
            </a:bodyPr>
            <a:lstStyle/>
            <a:p>
              <a:pPr algn="r"/>
              <a:r>
                <a:rPr lang="en-US" sz="11500" b="1" dirty="0">
                  <a:solidFill>
                    <a:schemeClr val="accent1"/>
                  </a:solidFill>
                  <a:latin typeface="+mj-lt"/>
                </a:rPr>
                <a:t>01</a:t>
              </a:r>
              <a:endParaRPr lang="uk-UA" sz="11500" b="1" dirty="0">
                <a:solidFill>
                  <a:schemeClr val="accent1"/>
                </a:solidFill>
                <a:latin typeface="+mj-lt"/>
              </a:endParaRPr>
            </a:p>
          </p:txBody>
        </p:sp>
        <p:grpSp>
          <p:nvGrpSpPr>
            <p:cNvPr id="5" name="Group 4"/>
            <p:cNvGrpSpPr/>
            <p:nvPr/>
          </p:nvGrpSpPr>
          <p:grpSpPr>
            <a:xfrm>
              <a:off x="2628900" y="3028771"/>
              <a:ext cx="6667500" cy="1632816"/>
              <a:chOff x="2628900" y="3028771"/>
              <a:chExt cx="6667500" cy="1632816"/>
            </a:xfrm>
          </p:grpSpPr>
          <p:sp>
            <p:nvSpPr>
              <p:cNvPr id="7" name="TextBox 6"/>
              <p:cNvSpPr txBox="1"/>
              <p:nvPr/>
            </p:nvSpPr>
            <p:spPr>
              <a:xfrm>
                <a:off x="2628900" y="3028771"/>
                <a:ext cx="6667500" cy="1200329"/>
              </a:xfrm>
              <a:prstGeom prst="rect">
                <a:avLst/>
              </a:prstGeom>
              <a:noFill/>
            </p:spPr>
            <p:txBody>
              <a:bodyPr wrap="square" rtlCol="0">
                <a:spAutoFit/>
              </a:bodyPr>
              <a:lstStyle/>
              <a:p>
                <a:r>
                  <a:rPr lang="en-US" sz="3600" dirty="0">
                    <a:solidFill>
                      <a:schemeClr val="bg1"/>
                    </a:solidFill>
                    <a:latin typeface="+mj-lt"/>
                  </a:rPr>
                  <a:t>purpose and character </a:t>
                </a:r>
              </a:p>
              <a:p>
                <a:r>
                  <a:rPr lang="en-US" sz="3600" dirty="0">
                    <a:solidFill>
                      <a:schemeClr val="bg1"/>
                    </a:solidFill>
                    <a:latin typeface="+mj-lt"/>
                  </a:rPr>
                  <a:t>of the use</a:t>
                </a:r>
                <a:endParaRPr lang="uk-UA" sz="3600" dirty="0">
                  <a:solidFill>
                    <a:schemeClr val="bg1"/>
                  </a:solidFill>
                  <a:latin typeface="+mj-lt"/>
                </a:endParaRPr>
              </a:p>
            </p:txBody>
          </p:sp>
          <p:sp>
            <p:nvSpPr>
              <p:cNvPr id="8" name="TextBox 7"/>
              <p:cNvSpPr txBox="1"/>
              <p:nvPr/>
            </p:nvSpPr>
            <p:spPr>
              <a:xfrm>
                <a:off x="2628900" y="4261477"/>
                <a:ext cx="5143500" cy="400110"/>
              </a:xfrm>
              <a:prstGeom prst="rect">
                <a:avLst/>
              </a:prstGeom>
              <a:noFill/>
            </p:spPr>
            <p:txBody>
              <a:bodyPr wrap="square" rtlCol="0">
                <a:spAutoFit/>
              </a:bodyPr>
              <a:lstStyle/>
              <a:p>
                <a:r>
                  <a:rPr lang="en-US" sz="2000" dirty="0">
                    <a:solidFill>
                      <a:schemeClr val="bg1"/>
                    </a:solidFill>
                  </a:rPr>
                  <a:t>Commercial? Educational? Personal?</a:t>
                </a:r>
                <a:endParaRPr lang="uk-UA" sz="2000" dirty="0">
                  <a:solidFill>
                    <a:schemeClr val="bg1"/>
                  </a:solidFill>
                </a:endParaRPr>
              </a:p>
            </p:txBody>
          </p:sp>
        </p:grpSp>
      </p:grpSp>
      <p:grpSp>
        <p:nvGrpSpPr>
          <p:cNvPr id="27" name="Group 26"/>
          <p:cNvGrpSpPr/>
          <p:nvPr/>
        </p:nvGrpSpPr>
        <p:grpSpPr>
          <a:xfrm>
            <a:off x="457200" y="5295900"/>
            <a:ext cx="8915400" cy="2590800"/>
            <a:chOff x="457200" y="5295900"/>
            <a:chExt cx="8915400" cy="2590800"/>
          </a:xfrm>
        </p:grpSpPr>
        <p:sp>
          <p:nvSpPr>
            <p:cNvPr id="11" name="TextBox 10"/>
            <p:cNvSpPr txBox="1"/>
            <p:nvPr/>
          </p:nvSpPr>
          <p:spPr>
            <a:xfrm>
              <a:off x="457200" y="6024652"/>
              <a:ext cx="2095500" cy="1862048"/>
            </a:xfrm>
            <a:prstGeom prst="rect">
              <a:avLst/>
            </a:prstGeom>
            <a:noFill/>
          </p:spPr>
          <p:txBody>
            <a:bodyPr wrap="square" rtlCol="0">
              <a:spAutoFit/>
            </a:bodyPr>
            <a:lstStyle/>
            <a:p>
              <a:pPr algn="r"/>
              <a:r>
                <a:rPr lang="en-US" sz="11500" b="1" dirty="0">
                  <a:solidFill>
                    <a:schemeClr val="accent1"/>
                  </a:solidFill>
                  <a:latin typeface="+mj-lt"/>
                </a:rPr>
                <a:t>02</a:t>
              </a:r>
              <a:endParaRPr lang="uk-UA" sz="11500" b="1" dirty="0">
                <a:solidFill>
                  <a:schemeClr val="accent1"/>
                </a:solidFill>
                <a:latin typeface="+mj-lt"/>
              </a:endParaRPr>
            </a:p>
          </p:txBody>
        </p:sp>
        <p:sp>
          <p:nvSpPr>
            <p:cNvPr id="12" name="TextBox 11"/>
            <p:cNvSpPr txBox="1"/>
            <p:nvPr/>
          </p:nvSpPr>
          <p:spPr>
            <a:xfrm>
              <a:off x="2552700" y="5295900"/>
              <a:ext cx="6819900" cy="1754327"/>
            </a:xfrm>
            <a:prstGeom prst="rect">
              <a:avLst/>
            </a:prstGeom>
            <a:noFill/>
          </p:spPr>
          <p:txBody>
            <a:bodyPr wrap="square" rtlCol="0">
              <a:spAutoFit/>
            </a:bodyPr>
            <a:lstStyle/>
            <a:p>
              <a:r>
                <a:rPr lang="en-US" sz="3600" dirty="0">
                  <a:solidFill>
                    <a:schemeClr val="bg1"/>
                  </a:solidFill>
                  <a:latin typeface="+mj-lt"/>
                </a:rPr>
                <a:t>amount and substantiality of the portion used in relation to the copyrighted work as a whole</a:t>
              </a:r>
              <a:endParaRPr lang="uk-UA" sz="3600" dirty="0">
                <a:solidFill>
                  <a:schemeClr val="bg1"/>
                </a:solidFill>
                <a:latin typeface="+mj-lt"/>
              </a:endParaRPr>
            </a:p>
          </p:txBody>
        </p:sp>
      </p:grpSp>
      <p:grpSp>
        <p:nvGrpSpPr>
          <p:cNvPr id="26" name="Group 25"/>
          <p:cNvGrpSpPr/>
          <p:nvPr/>
        </p:nvGrpSpPr>
        <p:grpSpPr>
          <a:xfrm>
            <a:off x="9525000" y="2958413"/>
            <a:ext cx="8001000" cy="1956487"/>
            <a:chOff x="9410700" y="2958413"/>
            <a:chExt cx="8001000" cy="1956487"/>
          </a:xfrm>
        </p:grpSpPr>
        <p:sp>
          <p:nvSpPr>
            <p:cNvPr id="15" name="TextBox 14"/>
            <p:cNvSpPr txBox="1"/>
            <p:nvPr/>
          </p:nvSpPr>
          <p:spPr>
            <a:xfrm>
              <a:off x="9410700" y="3052852"/>
              <a:ext cx="2095500" cy="1862048"/>
            </a:xfrm>
            <a:prstGeom prst="rect">
              <a:avLst/>
            </a:prstGeom>
            <a:noFill/>
          </p:spPr>
          <p:txBody>
            <a:bodyPr wrap="square" rtlCol="0">
              <a:spAutoFit/>
            </a:bodyPr>
            <a:lstStyle/>
            <a:p>
              <a:pPr algn="r"/>
              <a:r>
                <a:rPr lang="en-US" sz="11500" b="1" dirty="0">
                  <a:solidFill>
                    <a:schemeClr val="accent1"/>
                  </a:solidFill>
                  <a:latin typeface="+mj-lt"/>
                </a:rPr>
                <a:t>03</a:t>
              </a:r>
              <a:endParaRPr lang="uk-UA" sz="11500" b="1" dirty="0">
                <a:solidFill>
                  <a:schemeClr val="accent1"/>
                </a:solidFill>
                <a:latin typeface="+mj-lt"/>
              </a:endParaRPr>
            </a:p>
          </p:txBody>
        </p:sp>
        <p:grpSp>
          <p:nvGrpSpPr>
            <p:cNvPr id="23" name="Group 22"/>
            <p:cNvGrpSpPr/>
            <p:nvPr/>
          </p:nvGrpSpPr>
          <p:grpSpPr>
            <a:xfrm>
              <a:off x="11620500" y="2958413"/>
              <a:ext cx="5791200" cy="1651687"/>
              <a:chOff x="11620500" y="2958413"/>
              <a:chExt cx="5791200" cy="1651687"/>
            </a:xfrm>
          </p:grpSpPr>
          <p:sp>
            <p:nvSpPr>
              <p:cNvPr id="16" name="TextBox 15"/>
              <p:cNvSpPr txBox="1"/>
              <p:nvPr/>
            </p:nvSpPr>
            <p:spPr>
              <a:xfrm>
                <a:off x="11620500" y="2958413"/>
                <a:ext cx="5791200" cy="1200329"/>
              </a:xfrm>
              <a:prstGeom prst="rect">
                <a:avLst/>
              </a:prstGeom>
              <a:noFill/>
            </p:spPr>
            <p:txBody>
              <a:bodyPr wrap="square" rtlCol="0">
                <a:spAutoFit/>
              </a:bodyPr>
              <a:lstStyle/>
              <a:p>
                <a:r>
                  <a:rPr lang="en-US" sz="3600" dirty="0">
                    <a:solidFill>
                      <a:schemeClr val="bg1"/>
                    </a:solidFill>
                    <a:latin typeface="+mj-lt"/>
                  </a:rPr>
                  <a:t>nature of the </a:t>
                </a:r>
              </a:p>
              <a:p>
                <a:r>
                  <a:rPr lang="en-US" sz="3600" dirty="0">
                    <a:solidFill>
                      <a:schemeClr val="bg1"/>
                    </a:solidFill>
                    <a:latin typeface="+mj-lt"/>
                  </a:rPr>
                  <a:t>copyrighted work</a:t>
                </a:r>
                <a:endParaRPr lang="uk-UA" sz="3600" dirty="0">
                  <a:solidFill>
                    <a:schemeClr val="bg1"/>
                  </a:solidFill>
                  <a:latin typeface="+mj-lt"/>
                </a:endParaRPr>
              </a:p>
            </p:txBody>
          </p:sp>
          <p:sp>
            <p:nvSpPr>
              <p:cNvPr id="17" name="TextBox 16"/>
              <p:cNvSpPr txBox="1"/>
              <p:nvPr/>
            </p:nvSpPr>
            <p:spPr>
              <a:xfrm>
                <a:off x="11620500" y="4209990"/>
                <a:ext cx="5143500" cy="400110"/>
              </a:xfrm>
              <a:prstGeom prst="rect">
                <a:avLst/>
              </a:prstGeom>
              <a:noFill/>
            </p:spPr>
            <p:txBody>
              <a:bodyPr wrap="square" rtlCol="0">
                <a:spAutoFit/>
              </a:bodyPr>
              <a:lstStyle/>
              <a:p>
                <a:r>
                  <a:rPr lang="en-US" sz="2000" dirty="0">
                    <a:solidFill>
                      <a:schemeClr val="bg1"/>
                    </a:solidFill>
                  </a:rPr>
                  <a:t>Factual? Fictional? Published?</a:t>
                </a:r>
                <a:endParaRPr lang="uk-UA" sz="2000" dirty="0">
                  <a:solidFill>
                    <a:schemeClr val="bg1"/>
                  </a:solidFill>
                </a:endParaRPr>
              </a:p>
            </p:txBody>
          </p:sp>
        </p:grpSp>
      </p:grpSp>
      <p:grpSp>
        <p:nvGrpSpPr>
          <p:cNvPr id="28" name="Group 27"/>
          <p:cNvGrpSpPr/>
          <p:nvPr/>
        </p:nvGrpSpPr>
        <p:grpSpPr>
          <a:xfrm>
            <a:off x="9448800" y="5905500"/>
            <a:ext cx="8077200" cy="1981200"/>
            <a:chOff x="9334500" y="5905500"/>
            <a:chExt cx="8077200" cy="1981200"/>
          </a:xfrm>
        </p:grpSpPr>
        <p:sp>
          <p:nvSpPr>
            <p:cNvPr id="19" name="TextBox 18"/>
            <p:cNvSpPr txBox="1"/>
            <p:nvPr/>
          </p:nvSpPr>
          <p:spPr>
            <a:xfrm>
              <a:off x="9334500" y="6024652"/>
              <a:ext cx="2095500" cy="1862048"/>
            </a:xfrm>
            <a:prstGeom prst="rect">
              <a:avLst/>
            </a:prstGeom>
            <a:noFill/>
          </p:spPr>
          <p:txBody>
            <a:bodyPr wrap="square" rtlCol="0">
              <a:spAutoFit/>
            </a:bodyPr>
            <a:lstStyle/>
            <a:p>
              <a:pPr algn="r"/>
              <a:r>
                <a:rPr lang="en-US" sz="11500" b="1" dirty="0">
                  <a:solidFill>
                    <a:schemeClr val="accent1"/>
                  </a:solidFill>
                  <a:latin typeface="+mj-lt"/>
                </a:rPr>
                <a:t>04</a:t>
              </a:r>
              <a:endParaRPr lang="uk-UA" sz="11500" b="1" dirty="0">
                <a:solidFill>
                  <a:schemeClr val="accent1"/>
                </a:solidFill>
                <a:latin typeface="+mj-lt"/>
              </a:endParaRPr>
            </a:p>
          </p:txBody>
        </p:sp>
        <p:sp>
          <p:nvSpPr>
            <p:cNvPr id="20" name="TextBox 19"/>
            <p:cNvSpPr txBox="1"/>
            <p:nvPr/>
          </p:nvSpPr>
          <p:spPr>
            <a:xfrm>
              <a:off x="11506200" y="5905500"/>
              <a:ext cx="5905500" cy="1754327"/>
            </a:xfrm>
            <a:prstGeom prst="rect">
              <a:avLst/>
            </a:prstGeom>
            <a:noFill/>
          </p:spPr>
          <p:txBody>
            <a:bodyPr wrap="square" rtlCol="0">
              <a:spAutoFit/>
            </a:bodyPr>
            <a:lstStyle/>
            <a:p>
              <a:r>
                <a:rPr lang="en-US" sz="3600" dirty="0">
                  <a:solidFill>
                    <a:schemeClr val="bg1"/>
                  </a:solidFill>
                  <a:latin typeface="+mj-lt"/>
                </a:rPr>
                <a:t>effect of the use upon the potential market for or value of the copyrighted work</a:t>
              </a:r>
              <a:endParaRPr lang="uk-UA" sz="3600" dirty="0">
                <a:solidFill>
                  <a:schemeClr val="bg1"/>
                </a:solidFill>
                <a:latin typeface="+mj-lt"/>
              </a:endParaRPr>
            </a:p>
          </p:txBody>
        </p:sp>
      </p:grpSp>
      <p:sp>
        <p:nvSpPr>
          <p:cNvPr id="30" name="TextBox 29"/>
          <p:cNvSpPr txBox="1"/>
          <p:nvPr/>
        </p:nvSpPr>
        <p:spPr>
          <a:xfrm>
            <a:off x="4724400" y="9376946"/>
            <a:ext cx="9144000" cy="338554"/>
          </a:xfrm>
          <a:prstGeom prst="rect">
            <a:avLst/>
          </a:prstGeom>
          <a:noFill/>
        </p:spPr>
        <p:txBody>
          <a:bodyPr wrap="square" rtlCol="0">
            <a:spAutoFit/>
          </a:bodyPr>
          <a:lstStyle/>
          <a:p>
            <a:pPr algn="ctr"/>
            <a:r>
              <a:rPr lang="en-US" sz="1600" dirty="0">
                <a:solidFill>
                  <a:schemeClr val="bg1">
                    <a:lumMod val="25000"/>
                  </a:schemeClr>
                </a:solidFill>
                <a:latin typeface="Futura std"/>
                <a:cs typeface="Futura std"/>
              </a:rPr>
              <a:t>Content provided by the Music Publishers Association of the United States</a:t>
            </a:r>
            <a:endParaRPr lang="uk-UA" sz="1600" dirty="0">
              <a:solidFill>
                <a:schemeClr val="bg1">
                  <a:lumMod val="25000"/>
                </a:schemeClr>
              </a:solidFill>
              <a:latin typeface="Futura std"/>
              <a:cs typeface="Futura std"/>
            </a:endParaRPr>
          </a:p>
        </p:txBody>
      </p:sp>
      <p:grpSp>
        <p:nvGrpSpPr>
          <p:cNvPr id="9" name="Group 8"/>
          <p:cNvGrpSpPr/>
          <p:nvPr/>
        </p:nvGrpSpPr>
        <p:grpSpPr>
          <a:xfrm>
            <a:off x="7315200" y="647700"/>
            <a:ext cx="15697200" cy="1169551"/>
            <a:chOff x="7315200" y="647700"/>
            <a:chExt cx="15697200" cy="1169551"/>
          </a:xfrm>
        </p:grpSpPr>
        <p:sp>
          <p:nvSpPr>
            <p:cNvPr id="31" name="Rectangle 30"/>
            <p:cNvSpPr/>
            <p:nvPr/>
          </p:nvSpPr>
          <p:spPr>
            <a:xfrm>
              <a:off x="7315200" y="647700"/>
              <a:ext cx="8712200" cy="1169551"/>
            </a:xfrm>
            <a:prstGeom prst="rect">
              <a:avLst/>
            </a:prstGeom>
          </p:spPr>
          <p:txBody>
            <a:bodyPr wrap="square">
              <a:spAutoFit/>
            </a:bodyPr>
            <a:lstStyle/>
            <a:p>
              <a:pPr>
                <a:lnSpc>
                  <a:spcPct val="150000"/>
                </a:lnSpc>
              </a:pPr>
              <a:r>
                <a:rPr lang="en-US" sz="2400" dirty="0">
                  <a:solidFill>
                    <a:schemeClr val="accent1"/>
                  </a:solidFill>
                  <a:latin typeface="+mj-lt"/>
                  <a:hlinkClick r:id="rId3"/>
                </a:rPr>
                <a:t>U.S. Code, Title 17, Chapter 1, Section 107</a:t>
              </a:r>
              <a:endParaRPr lang="en-US" sz="2400" dirty="0">
                <a:solidFill>
                  <a:schemeClr val="accent1"/>
                </a:solidFill>
                <a:latin typeface="+mj-lt"/>
              </a:endParaRPr>
            </a:p>
            <a:p>
              <a:pPr>
                <a:lnSpc>
                  <a:spcPct val="150000"/>
                </a:lnSpc>
              </a:pPr>
              <a:r>
                <a:rPr lang="en-US" sz="2400" dirty="0">
                  <a:solidFill>
                    <a:srgbClr val="FB2A2F"/>
                  </a:solidFill>
                  <a:latin typeface="+mj-lt"/>
                  <a:hlinkClick r:id="rId4"/>
                </a:rPr>
                <a:t>University of Texas</a:t>
              </a:r>
              <a:endParaRPr lang="en-US" sz="2400" dirty="0">
                <a:solidFill>
                  <a:srgbClr val="FB2A2F"/>
                </a:solidFill>
                <a:latin typeface="+mj-lt"/>
              </a:endParaRPr>
            </a:p>
          </p:txBody>
        </p:sp>
        <p:sp>
          <p:nvSpPr>
            <p:cNvPr id="32" name="Rectangle 31"/>
            <p:cNvSpPr/>
            <p:nvPr/>
          </p:nvSpPr>
          <p:spPr>
            <a:xfrm>
              <a:off x="14300200" y="647700"/>
              <a:ext cx="8712200" cy="1169551"/>
            </a:xfrm>
            <a:prstGeom prst="rect">
              <a:avLst/>
            </a:prstGeom>
          </p:spPr>
          <p:txBody>
            <a:bodyPr wrap="square">
              <a:spAutoFit/>
            </a:bodyPr>
            <a:lstStyle/>
            <a:p>
              <a:pPr>
                <a:lnSpc>
                  <a:spcPct val="150000"/>
                </a:lnSpc>
              </a:pPr>
              <a:r>
                <a:rPr lang="en-US" sz="2400" dirty="0">
                  <a:solidFill>
                    <a:schemeClr val="accent1"/>
                  </a:solidFill>
                  <a:latin typeface="+mj-lt"/>
                  <a:hlinkClick r:id="rId5"/>
                </a:rPr>
                <a:t>Cornell University</a:t>
              </a:r>
              <a:endParaRPr lang="en-US" sz="2400" dirty="0">
                <a:solidFill>
                  <a:schemeClr val="accent1"/>
                </a:solidFill>
                <a:latin typeface="+mj-lt"/>
              </a:endParaRPr>
            </a:p>
            <a:p>
              <a:pPr>
                <a:lnSpc>
                  <a:spcPct val="150000"/>
                </a:lnSpc>
              </a:pPr>
              <a:r>
                <a:rPr lang="en-US" sz="2400" dirty="0">
                  <a:solidFill>
                    <a:schemeClr val="accent1"/>
                  </a:solidFill>
                  <a:latin typeface="+mj-lt"/>
                  <a:hlinkClick r:id="rId6"/>
                </a:rPr>
                <a:t>Stanford University</a:t>
              </a:r>
              <a:endParaRPr lang="en-US" sz="2400" dirty="0">
                <a:solidFill>
                  <a:srgbClr val="FB2A2F"/>
                </a:solidFill>
                <a:latin typeface="+mj-lt"/>
              </a:endParaRPr>
            </a:p>
          </p:txBody>
        </p:sp>
      </p:grpSp>
    </p:spTree>
    <p:extLst>
      <p:ext uri="{BB962C8B-B14F-4D97-AF65-F5344CB8AC3E}">
        <p14:creationId xmlns:p14="http://schemas.microsoft.com/office/powerpoint/2010/main" val="6483910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ppt_w</p:attrName>
                                        </p:attrNameLst>
                                      </p:cBhvr>
                                      <p:tavLst>
                                        <p:tav tm="0">
                                          <p:val>
                                            <p:fltVal val="0"/>
                                          </p:val>
                                        </p:tav>
                                        <p:tav tm="100000">
                                          <p:val>
                                            <p:strVal val="#ppt_w"/>
                                          </p:val>
                                        </p:tav>
                                      </p:tavLst>
                                    </p:anim>
                                    <p:anim calcmode="lin" valueType="num">
                                      <p:cBhvr>
                                        <p:cTn id="20" dur="500" fill="hold"/>
                                        <p:tgtEl>
                                          <p:spTgt spid="27"/>
                                        </p:tgtEl>
                                        <p:attrNameLst>
                                          <p:attrName>ppt_h</p:attrName>
                                        </p:attrNameLst>
                                      </p:cBhvr>
                                      <p:tavLst>
                                        <p:tav tm="0">
                                          <p:val>
                                            <p:fltVal val="0"/>
                                          </p:val>
                                        </p:tav>
                                        <p:tav tm="100000">
                                          <p:val>
                                            <p:strVal val="#ppt_h"/>
                                          </p:val>
                                        </p:tav>
                                      </p:tavLst>
                                    </p:anim>
                                    <p:animEffect transition="in" filter="fade">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p:cTn id="26" dur="500" fill="hold"/>
                                        <p:tgtEl>
                                          <p:spTgt spid="26"/>
                                        </p:tgtEl>
                                        <p:attrNameLst>
                                          <p:attrName>ppt_w</p:attrName>
                                        </p:attrNameLst>
                                      </p:cBhvr>
                                      <p:tavLst>
                                        <p:tav tm="0">
                                          <p:val>
                                            <p:fltVal val="0"/>
                                          </p:val>
                                        </p:tav>
                                        <p:tav tm="100000">
                                          <p:val>
                                            <p:strVal val="#ppt_w"/>
                                          </p:val>
                                        </p:tav>
                                      </p:tavLst>
                                    </p:anim>
                                    <p:anim calcmode="lin" valueType="num">
                                      <p:cBhvr>
                                        <p:cTn id="27" dur="500" fill="hold"/>
                                        <p:tgtEl>
                                          <p:spTgt spid="26"/>
                                        </p:tgtEl>
                                        <p:attrNameLst>
                                          <p:attrName>ppt_h</p:attrName>
                                        </p:attrNameLst>
                                      </p:cBhvr>
                                      <p:tavLst>
                                        <p:tav tm="0">
                                          <p:val>
                                            <p:fltVal val="0"/>
                                          </p:val>
                                        </p:tav>
                                        <p:tav tm="100000">
                                          <p:val>
                                            <p:strVal val="#ppt_h"/>
                                          </p:val>
                                        </p:tav>
                                      </p:tavLst>
                                    </p:anim>
                                    <p:animEffect transition="in" filter="fade">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 calcmode="lin" valueType="num">
                                      <p:cBhvr>
                                        <p:cTn id="33" dur="500" fill="hold"/>
                                        <p:tgtEl>
                                          <p:spTgt spid="28"/>
                                        </p:tgtEl>
                                        <p:attrNameLst>
                                          <p:attrName>ppt_w</p:attrName>
                                        </p:attrNameLst>
                                      </p:cBhvr>
                                      <p:tavLst>
                                        <p:tav tm="0">
                                          <p:val>
                                            <p:fltVal val="0"/>
                                          </p:val>
                                        </p:tav>
                                        <p:tav tm="100000">
                                          <p:val>
                                            <p:strVal val="#ppt_w"/>
                                          </p:val>
                                        </p:tav>
                                      </p:tavLst>
                                    </p:anim>
                                    <p:anim calcmode="lin" valueType="num">
                                      <p:cBhvr>
                                        <p:cTn id="34" dur="500" fill="hold"/>
                                        <p:tgtEl>
                                          <p:spTgt spid="28"/>
                                        </p:tgtEl>
                                        <p:attrNameLst>
                                          <p:attrName>ppt_h</p:attrName>
                                        </p:attrNameLst>
                                      </p:cBhvr>
                                      <p:tavLst>
                                        <p:tav tm="0">
                                          <p:val>
                                            <p:fltVal val="0"/>
                                          </p:val>
                                        </p:tav>
                                        <p:tav tm="100000">
                                          <p:val>
                                            <p:strVal val="#ppt_h"/>
                                          </p:val>
                                        </p:tav>
                                      </p:tavLst>
                                    </p:anim>
                                    <p:animEffect transition="in" filter="fade">
                                      <p:cBhvr>
                                        <p:cTn id="35" dur="500"/>
                                        <p:tgtEl>
                                          <p:spTgt spid="28"/>
                                        </p:tgtEl>
                                      </p:cBhvr>
                                    </p:animEffect>
                                  </p:childTnLst>
                                </p:cTn>
                              </p:par>
                              <p:par>
                                <p:cTn id="36" presetID="37" presetClass="entr" presetSubtype="0"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900" decel="100000" fill="hold"/>
                                        <p:tgtEl>
                                          <p:spTgt spid="9"/>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2"/>
          </p:nvPr>
        </p:nvPicPr>
        <p:blipFill>
          <a:blip r:embed="rId3"/>
          <a:srcRect t="7550" b="7550"/>
          <a:stretch>
            <a:fillRect/>
          </a:stretch>
        </p:blipFill>
        <p:spPr/>
      </p:pic>
      <p:sp>
        <p:nvSpPr>
          <p:cNvPr id="3" name="Rectangle 2"/>
          <p:cNvSpPr/>
          <p:nvPr/>
        </p:nvSpPr>
        <p:spPr>
          <a:xfrm>
            <a:off x="0" y="0"/>
            <a:ext cx="18288000" cy="10287000"/>
          </a:xfrm>
          <a:prstGeom prst="rect">
            <a:avLst/>
          </a:prstGeom>
          <a:solidFill>
            <a:schemeClr val="accent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4" name="Rectangle 3"/>
          <p:cNvSpPr/>
          <p:nvPr/>
        </p:nvSpPr>
        <p:spPr>
          <a:xfrm>
            <a:off x="0" y="0"/>
            <a:ext cx="6400800" cy="10287000"/>
          </a:xfrm>
          <a:prstGeom prst="rect">
            <a:avLst/>
          </a:prstGeom>
          <a:solidFill>
            <a:schemeClr val="tx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grpSp>
        <p:nvGrpSpPr>
          <p:cNvPr id="9" name="Group 8"/>
          <p:cNvGrpSpPr/>
          <p:nvPr/>
        </p:nvGrpSpPr>
        <p:grpSpPr>
          <a:xfrm>
            <a:off x="1073150" y="1790695"/>
            <a:ext cx="4870450" cy="2667003"/>
            <a:chOff x="6711950" y="4457700"/>
            <a:chExt cx="4870450" cy="2033013"/>
          </a:xfrm>
        </p:grpSpPr>
        <p:sp>
          <p:nvSpPr>
            <p:cNvPr id="10" name="TextBox 9"/>
            <p:cNvSpPr txBox="1"/>
            <p:nvPr/>
          </p:nvSpPr>
          <p:spPr>
            <a:xfrm>
              <a:off x="7021286" y="4589500"/>
              <a:ext cx="4561114" cy="1196526"/>
            </a:xfrm>
            <a:prstGeom prst="rect">
              <a:avLst/>
            </a:prstGeom>
            <a:noFill/>
          </p:spPr>
          <p:txBody>
            <a:bodyPr wrap="square" rtlCol="0">
              <a:spAutoFit/>
            </a:bodyPr>
            <a:lstStyle/>
            <a:p>
              <a:pPr>
                <a:lnSpc>
                  <a:spcPct val="80000"/>
                </a:lnSpc>
              </a:pPr>
              <a:r>
                <a:rPr lang="en-US" sz="6000" b="1" dirty="0">
                  <a:solidFill>
                    <a:schemeClr val="accent1"/>
                  </a:solidFill>
                  <a:ea typeface="Roboto Condensed" panose="02000000000000000000" pitchFamily="2" charset="0"/>
                  <a:cs typeface="Lato Semibold" panose="020F0502020204030203" pitchFamily="34" charset="0"/>
                </a:rPr>
                <a:t>permissible uses</a:t>
              </a:r>
              <a:endParaRPr lang="ru-RU" sz="6000" b="1" dirty="0">
                <a:solidFill>
                  <a:schemeClr val="accent1"/>
                </a:solidFill>
                <a:ea typeface="Lato Semibold" panose="020F0502020204030203" pitchFamily="34" charset="0"/>
                <a:cs typeface="Lato Semibold" panose="020F0502020204030203" pitchFamily="34" charset="0"/>
              </a:endParaRPr>
            </a:p>
          </p:txBody>
        </p:sp>
        <p:grpSp>
          <p:nvGrpSpPr>
            <p:cNvPr id="11" name="Group 10"/>
            <p:cNvGrpSpPr/>
            <p:nvPr/>
          </p:nvGrpSpPr>
          <p:grpSpPr>
            <a:xfrm>
              <a:off x="6711950" y="4457700"/>
              <a:ext cx="685800" cy="685800"/>
              <a:chOff x="6324600" y="4114799"/>
              <a:chExt cx="685800" cy="685800"/>
            </a:xfrm>
          </p:grpSpPr>
          <p:cxnSp>
            <p:nvCxnSpPr>
              <p:cNvPr id="15" name="Straight Connector 14"/>
              <p:cNvCxnSpPr/>
              <p:nvPr/>
            </p:nvCxnSpPr>
            <p:spPr>
              <a:xfrm flipV="1">
                <a:off x="6324600" y="4114799"/>
                <a:ext cx="0" cy="685800"/>
              </a:xfrm>
              <a:prstGeom prst="line">
                <a:avLst/>
              </a:prstGeom>
              <a:ln w="381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324600" y="4114799"/>
                <a:ext cx="685800" cy="0"/>
              </a:xfrm>
              <a:prstGeom prst="line">
                <a:avLst/>
              </a:prstGeom>
              <a:ln w="381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rot="10800000">
              <a:off x="10363201" y="5804913"/>
              <a:ext cx="685800" cy="685800"/>
              <a:chOff x="6851649" y="3453386"/>
              <a:chExt cx="685800" cy="685800"/>
            </a:xfrm>
          </p:grpSpPr>
          <p:cxnSp>
            <p:nvCxnSpPr>
              <p:cNvPr id="13" name="Straight Connector 12"/>
              <p:cNvCxnSpPr/>
              <p:nvPr/>
            </p:nvCxnSpPr>
            <p:spPr>
              <a:xfrm flipV="1">
                <a:off x="6851649" y="3453386"/>
                <a:ext cx="0" cy="685800"/>
              </a:xfrm>
              <a:prstGeom prst="line">
                <a:avLst/>
              </a:prstGeom>
              <a:ln w="381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851649" y="3453386"/>
                <a:ext cx="685800" cy="0"/>
              </a:xfrm>
              <a:prstGeom prst="line">
                <a:avLst/>
              </a:prstGeom>
              <a:ln w="381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grpSp>
      </p:grpSp>
      <p:sp>
        <p:nvSpPr>
          <p:cNvPr id="17" name="TextBox 16"/>
          <p:cNvSpPr txBox="1"/>
          <p:nvPr/>
        </p:nvSpPr>
        <p:spPr>
          <a:xfrm>
            <a:off x="1079500" y="4857095"/>
            <a:ext cx="4864100" cy="4216539"/>
          </a:xfrm>
          <a:prstGeom prst="rect">
            <a:avLst/>
          </a:prstGeom>
          <a:noFill/>
        </p:spPr>
        <p:txBody>
          <a:bodyPr wrap="square" rtlCol="0">
            <a:spAutoFit/>
          </a:bodyPr>
          <a:lstStyle/>
          <a:p>
            <a:pPr marL="457200" indent="-457200">
              <a:buFont typeface="Wingdings" charset="2"/>
              <a:buChar char="ü"/>
            </a:pPr>
            <a:r>
              <a:rPr lang="en-US" sz="2400" b="1" dirty="0">
                <a:solidFill>
                  <a:schemeClr val="bg1"/>
                </a:solidFill>
              </a:rPr>
              <a:t>Emergency copying</a:t>
            </a:r>
          </a:p>
          <a:p>
            <a:endParaRPr lang="en-US" sz="2400" b="1" dirty="0">
              <a:solidFill>
                <a:schemeClr val="bg1"/>
              </a:solidFill>
            </a:endParaRPr>
          </a:p>
          <a:p>
            <a:pPr marL="457200" indent="-457200">
              <a:buFont typeface="Wingdings" charset="2"/>
              <a:buChar char="ü"/>
            </a:pPr>
            <a:r>
              <a:rPr lang="en-US" sz="2400" b="1" dirty="0">
                <a:solidFill>
                  <a:schemeClr val="bg1"/>
                </a:solidFill>
              </a:rPr>
              <a:t>Copying excerpts for academic purposes</a:t>
            </a:r>
          </a:p>
          <a:p>
            <a:endParaRPr lang="en-US" sz="2400" b="1" dirty="0">
              <a:solidFill>
                <a:schemeClr val="bg1"/>
              </a:solidFill>
            </a:endParaRPr>
          </a:p>
          <a:p>
            <a:pPr marL="457200" indent="-457200">
              <a:buFont typeface="Wingdings" charset="2"/>
              <a:buChar char="ü"/>
            </a:pPr>
            <a:r>
              <a:rPr lang="en-US" sz="2400" b="1" dirty="0">
                <a:solidFill>
                  <a:schemeClr val="bg1"/>
                </a:solidFill>
              </a:rPr>
              <a:t>Small edits on a purchased copy for practicality</a:t>
            </a:r>
          </a:p>
          <a:p>
            <a:pPr marL="457200" indent="-457200">
              <a:buFont typeface="Wingdings" charset="2"/>
              <a:buChar char="ü"/>
            </a:pPr>
            <a:endParaRPr lang="en-US" sz="2400" b="1" dirty="0">
              <a:solidFill>
                <a:schemeClr val="bg1"/>
              </a:solidFill>
            </a:endParaRPr>
          </a:p>
          <a:p>
            <a:pPr marL="457200" indent="-457200">
              <a:buFont typeface="Wingdings" charset="2"/>
              <a:buChar char="ü"/>
            </a:pPr>
            <a:r>
              <a:rPr lang="en-US" sz="2400" b="1" dirty="0">
                <a:solidFill>
                  <a:schemeClr val="bg1"/>
                </a:solidFill>
              </a:rPr>
              <a:t>Recordings for rehearsal or evaluation purposes</a:t>
            </a:r>
            <a:endParaRPr lang="en-US" sz="2400" dirty="0">
              <a:solidFill>
                <a:schemeClr val="bg1"/>
              </a:solidFill>
            </a:endParaRPr>
          </a:p>
          <a:p>
            <a:endParaRPr lang="ru-RU" sz="2800" dirty="0">
              <a:solidFill>
                <a:schemeClr val="bg1"/>
              </a:solidFill>
            </a:endParaRPr>
          </a:p>
        </p:txBody>
      </p:sp>
    </p:spTree>
    <p:extLst>
      <p:ext uri="{BB962C8B-B14F-4D97-AF65-F5344CB8AC3E}">
        <p14:creationId xmlns:p14="http://schemas.microsoft.com/office/powerpoint/2010/main" val="145506782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animEffect transition="in" filter="fade">
                                      <p:cBhvr>
                                        <p:cTn id="15" dur="500"/>
                                        <p:tgtEl>
                                          <p:spTgt spid="1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xEl>
                                              <p:pRg st="2" end="2"/>
                                            </p:txEl>
                                          </p:spTgt>
                                        </p:tgtEl>
                                        <p:attrNameLst>
                                          <p:attrName>style.visibility</p:attrName>
                                        </p:attrNameLst>
                                      </p:cBhvr>
                                      <p:to>
                                        <p:strVal val="visible"/>
                                      </p:to>
                                    </p:set>
                                    <p:animEffect transition="in" filter="fade">
                                      <p:cBhvr>
                                        <p:cTn id="20" dur="500"/>
                                        <p:tgtEl>
                                          <p:spTgt spid="1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
                                            <p:txEl>
                                              <p:pRg st="4" end="4"/>
                                            </p:txEl>
                                          </p:spTgt>
                                        </p:tgtEl>
                                        <p:attrNameLst>
                                          <p:attrName>style.visibility</p:attrName>
                                        </p:attrNameLst>
                                      </p:cBhvr>
                                      <p:to>
                                        <p:strVal val="visible"/>
                                      </p:to>
                                    </p:set>
                                    <p:animEffect transition="in" filter="fade">
                                      <p:cBhvr>
                                        <p:cTn id="25" dur="500"/>
                                        <p:tgtEl>
                                          <p:spTgt spid="17">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7">
                                            <p:txEl>
                                              <p:pRg st="6" end="6"/>
                                            </p:txEl>
                                          </p:spTgt>
                                        </p:tgtEl>
                                        <p:attrNameLst>
                                          <p:attrName>style.visibility</p:attrName>
                                        </p:attrNameLst>
                                      </p:cBhvr>
                                      <p:to>
                                        <p:strVal val="visible"/>
                                      </p:to>
                                    </p:set>
                                    <p:animEffect transition="in" filter="fade">
                                      <p:cBhvr>
                                        <p:cTn id="30" dur="500"/>
                                        <p:tgtEl>
                                          <p:spTgt spid="1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8496300" cy="1350370"/>
          </a:xfrm>
        </p:spPr>
        <p:txBody>
          <a:bodyPr/>
          <a:lstStyle/>
          <a:p>
            <a:r>
              <a:rPr lang="en-US" dirty="0">
                <a:solidFill>
                  <a:schemeClr val="accent1"/>
                </a:solidFill>
              </a:rPr>
              <a:t>physical copies:</a:t>
            </a:r>
            <a:br>
              <a:rPr lang="en-US" dirty="0">
                <a:solidFill>
                  <a:schemeClr val="accent1"/>
                </a:solidFill>
              </a:rPr>
            </a:br>
            <a:r>
              <a:rPr lang="en-US" dirty="0"/>
              <a:t>what you CAN’T do</a:t>
            </a:r>
            <a:endParaRPr lang="uk-UA" dirty="0"/>
          </a:p>
        </p:txBody>
      </p:sp>
      <p:sp>
        <p:nvSpPr>
          <p:cNvPr id="15" name="Rectangle 14"/>
          <p:cNvSpPr/>
          <p:nvPr/>
        </p:nvSpPr>
        <p:spPr>
          <a:xfrm>
            <a:off x="1371600" y="2476500"/>
            <a:ext cx="13411200" cy="584776"/>
          </a:xfrm>
          <a:prstGeom prst="rect">
            <a:avLst/>
          </a:prstGeom>
        </p:spPr>
        <p:txBody>
          <a:bodyPr wrap="square">
            <a:spAutoFit/>
          </a:bodyPr>
          <a:lstStyle/>
          <a:p>
            <a:pPr marL="457200" indent="-457200">
              <a:buFont typeface="Wingdings" charset="2"/>
              <a:buChar char="ü"/>
            </a:pPr>
            <a:r>
              <a:rPr lang="en-US" sz="3200" dirty="0">
                <a:latin typeface="+mj-lt"/>
              </a:rPr>
              <a:t>Copying to avoid purchase</a:t>
            </a:r>
            <a:endParaRPr lang="en-US" sz="3200" dirty="0">
              <a:solidFill>
                <a:schemeClr val="accent2"/>
              </a:solidFill>
              <a:latin typeface="+mj-lt"/>
            </a:endParaRPr>
          </a:p>
        </p:txBody>
      </p:sp>
      <p:sp>
        <p:nvSpPr>
          <p:cNvPr id="11" name="Rectangle 10"/>
          <p:cNvSpPr/>
          <p:nvPr/>
        </p:nvSpPr>
        <p:spPr>
          <a:xfrm>
            <a:off x="1371600" y="3187124"/>
            <a:ext cx="16306800" cy="584776"/>
          </a:xfrm>
          <a:prstGeom prst="rect">
            <a:avLst/>
          </a:prstGeom>
        </p:spPr>
        <p:txBody>
          <a:bodyPr wrap="square">
            <a:spAutoFit/>
          </a:bodyPr>
          <a:lstStyle/>
          <a:p>
            <a:pPr marL="457200" indent="-457200">
              <a:buFont typeface="Wingdings" charset="2"/>
              <a:buChar char="ü"/>
            </a:pPr>
            <a:r>
              <a:rPr lang="en-US" sz="3200" dirty="0">
                <a:latin typeface="+mj-lt"/>
              </a:rPr>
              <a:t>Copying music for any kind of performance, with the following emergency exception:</a:t>
            </a:r>
            <a:endParaRPr lang="en-US" sz="3200" dirty="0">
              <a:solidFill>
                <a:schemeClr val="accent2"/>
              </a:solidFill>
              <a:latin typeface="+mj-lt"/>
            </a:endParaRPr>
          </a:p>
        </p:txBody>
      </p:sp>
      <p:sp>
        <p:nvSpPr>
          <p:cNvPr id="12" name="Rectangle 11"/>
          <p:cNvSpPr/>
          <p:nvPr/>
        </p:nvSpPr>
        <p:spPr>
          <a:xfrm>
            <a:off x="1981200" y="3771900"/>
            <a:ext cx="14630400" cy="498598"/>
          </a:xfrm>
          <a:prstGeom prst="rect">
            <a:avLst/>
          </a:prstGeom>
        </p:spPr>
        <p:txBody>
          <a:bodyPr wrap="square">
            <a:spAutoFit/>
          </a:bodyPr>
          <a:lstStyle/>
          <a:p>
            <a:pPr marL="342900" indent="-342900">
              <a:lnSpc>
                <a:spcPct val="110000"/>
              </a:lnSpc>
              <a:buFont typeface="Arial"/>
              <a:buChar char="•"/>
            </a:pPr>
            <a:r>
              <a:rPr lang="en-US" sz="2400" dirty="0">
                <a:solidFill>
                  <a:schemeClr val="tx2"/>
                </a:solidFill>
                <a:latin typeface="+mj-lt"/>
              </a:rPr>
              <a:t>You may make a copy of a lost part in an emergency, if it is replaced with a purchased part in due course</a:t>
            </a:r>
          </a:p>
        </p:txBody>
      </p:sp>
      <p:sp>
        <p:nvSpPr>
          <p:cNvPr id="16" name="Rectangle 15"/>
          <p:cNvSpPr/>
          <p:nvPr/>
        </p:nvSpPr>
        <p:spPr>
          <a:xfrm>
            <a:off x="1371600" y="4834506"/>
            <a:ext cx="16535400" cy="584775"/>
          </a:xfrm>
          <a:prstGeom prst="rect">
            <a:avLst/>
          </a:prstGeom>
        </p:spPr>
        <p:txBody>
          <a:bodyPr wrap="square">
            <a:spAutoFit/>
          </a:bodyPr>
          <a:lstStyle/>
          <a:p>
            <a:pPr marL="457200" indent="-457200">
              <a:buFont typeface="Wingdings" charset="2"/>
              <a:buChar char="ü"/>
            </a:pPr>
            <a:r>
              <a:rPr lang="en-US" sz="3200" dirty="0">
                <a:latin typeface="+mj-lt"/>
              </a:rPr>
              <a:t>Copying to create, replace, or substitute for anthologies, compilations or collections</a:t>
            </a:r>
            <a:endParaRPr lang="en-US" sz="3200" dirty="0">
              <a:solidFill>
                <a:schemeClr val="accent2"/>
              </a:solidFill>
              <a:latin typeface="+mj-lt"/>
            </a:endParaRPr>
          </a:p>
        </p:txBody>
      </p:sp>
      <p:sp>
        <p:nvSpPr>
          <p:cNvPr id="17" name="Rectangle 16"/>
          <p:cNvSpPr/>
          <p:nvPr/>
        </p:nvSpPr>
        <p:spPr>
          <a:xfrm>
            <a:off x="1333500" y="5885781"/>
            <a:ext cx="15925800" cy="1077218"/>
          </a:xfrm>
          <a:prstGeom prst="rect">
            <a:avLst/>
          </a:prstGeom>
        </p:spPr>
        <p:txBody>
          <a:bodyPr wrap="square">
            <a:spAutoFit/>
          </a:bodyPr>
          <a:lstStyle/>
          <a:p>
            <a:pPr marL="457200" indent="-457200">
              <a:buFont typeface="Wingdings" charset="2"/>
              <a:buChar char="ü"/>
            </a:pPr>
            <a:r>
              <a:rPr lang="en-US" sz="3200" dirty="0">
                <a:latin typeface="+mj-lt"/>
              </a:rPr>
              <a:t>Copying of or from works intended to be consumable in the course of study or teaching, such as workbooks</a:t>
            </a:r>
            <a:endParaRPr lang="en-US" sz="3200" dirty="0">
              <a:solidFill>
                <a:schemeClr val="accent2"/>
              </a:solidFill>
              <a:latin typeface="+mj-lt"/>
            </a:endParaRPr>
          </a:p>
        </p:txBody>
      </p:sp>
      <p:sp>
        <p:nvSpPr>
          <p:cNvPr id="19" name="TextBox 18"/>
          <p:cNvSpPr txBox="1"/>
          <p:nvPr/>
        </p:nvSpPr>
        <p:spPr>
          <a:xfrm>
            <a:off x="4724400" y="9376946"/>
            <a:ext cx="9144000" cy="338554"/>
          </a:xfrm>
          <a:prstGeom prst="rect">
            <a:avLst/>
          </a:prstGeom>
          <a:noFill/>
        </p:spPr>
        <p:txBody>
          <a:bodyPr wrap="square" rtlCol="0">
            <a:spAutoFit/>
          </a:bodyPr>
          <a:lstStyle/>
          <a:p>
            <a:pPr algn="ctr"/>
            <a:r>
              <a:rPr lang="en-US" sz="1600" dirty="0">
                <a:solidFill>
                  <a:schemeClr val="bg1">
                    <a:lumMod val="25000"/>
                  </a:schemeClr>
                </a:solidFill>
                <a:latin typeface="Futura std"/>
                <a:cs typeface="Futura std"/>
              </a:rPr>
              <a:t>Content provided by the Music Publishers Association of the United States</a:t>
            </a:r>
            <a:endParaRPr lang="uk-UA" sz="1600" dirty="0">
              <a:solidFill>
                <a:schemeClr val="bg1">
                  <a:lumMod val="25000"/>
                </a:schemeClr>
              </a:solidFill>
              <a:latin typeface="Futura std"/>
              <a:cs typeface="Futura std"/>
            </a:endParaRPr>
          </a:p>
        </p:txBody>
      </p:sp>
      <p:sp>
        <p:nvSpPr>
          <p:cNvPr id="13" name="Rectangle 12"/>
          <p:cNvSpPr/>
          <p:nvPr/>
        </p:nvSpPr>
        <p:spPr>
          <a:xfrm>
            <a:off x="1371600" y="7203890"/>
            <a:ext cx="15925800" cy="584776"/>
          </a:xfrm>
          <a:prstGeom prst="rect">
            <a:avLst/>
          </a:prstGeom>
        </p:spPr>
        <p:txBody>
          <a:bodyPr wrap="square">
            <a:spAutoFit/>
          </a:bodyPr>
          <a:lstStyle/>
          <a:p>
            <a:pPr marL="457200" indent="-457200">
              <a:buFont typeface="Wingdings" charset="2"/>
              <a:buChar char="ü"/>
            </a:pPr>
            <a:r>
              <a:rPr lang="en-US" sz="3200" dirty="0">
                <a:latin typeface="+mj-lt"/>
              </a:rPr>
              <a:t>Charging customers beyond the actual cost involved in making copies as permitted</a:t>
            </a:r>
            <a:endParaRPr lang="en-US" sz="3200" dirty="0">
              <a:solidFill>
                <a:schemeClr val="accent2"/>
              </a:solidFill>
              <a:latin typeface="+mj-lt"/>
            </a:endParaRPr>
          </a:p>
        </p:txBody>
      </p:sp>
      <p:sp>
        <p:nvSpPr>
          <p:cNvPr id="18" name="Slide Number Placeholder 24"/>
          <p:cNvSpPr>
            <a:spLocks noGrp="1"/>
          </p:cNvSpPr>
          <p:nvPr>
            <p:ph type="sldNum" sz="quarter" idx="10"/>
          </p:nvPr>
        </p:nvSpPr>
        <p:spPr>
          <a:xfrm>
            <a:off x="16916400" y="9072685"/>
            <a:ext cx="1733550" cy="954107"/>
          </a:xfrm>
        </p:spPr>
        <p:txBody>
          <a:bodyPr/>
          <a:lstStyle/>
          <a:p>
            <a:pPr algn="l"/>
            <a:r>
              <a:rPr lang="en-US" dirty="0"/>
              <a:t>page</a:t>
            </a:r>
          </a:p>
          <a:p>
            <a:pPr algn="l"/>
            <a:fld id="{37D409AB-2201-4E18-8A34-C31753AD9B06}" type="slidenum">
              <a:rPr smtClean="0"/>
              <a:pPr algn="l"/>
              <a:t>15</a:t>
            </a:fld>
            <a:endParaRPr dirty="0"/>
          </a:p>
        </p:txBody>
      </p:sp>
    </p:spTree>
    <p:extLst>
      <p:ext uri="{BB962C8B-B14F-4D97-AF65-F5344CB8AC3E}">
        <p14:creationId xmlns:p14="http://schemas.microsoft.com/office/powerpoint/2010/main" val="3095914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1" grpId="0"/>
      <p:bldP spid="12" grpId="0"/>
      <p:bldP spid="16" grpId="0"/>
      <p:bldP spid="17"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2"/>
          </p:nvPr>
        </p:nvPicPr>
        <p:blipFill>
          <a:blip r:embed="rId3"/>
          <a:srcRect t="7813" b="7813"/>
          <a:stretch>
            <a:fillRect/>
          </a:stretch>
        </p:blipFill>
        <p:spPr/>
      </p:pic>
      <p:sp>
        <p:nvSpPr>
          <p:cNvPr id="3" name="Rectangle 2"/>
          <p:cNvSpPr/>
          <p:nvPr/>
        </p:nvSpPr>
        <p:spPr>
          <a:xfrm>
            <a:off x="0" y="0"/>
            <a:ext cx="18288000" cy="10287000"/>
          </a:xfrm>
          <a:prstGeom prst="rect">
            <a:avLst/>
          </a:prstGeom>
          <a:solidFill>
            <a:schemeClr val="accent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4" name="Rectangle 3"/>
          <p:cNvSpPr/>
          <p:nvPr/>
        </p:nvSpPr>
        <p:spPr>
          <a:xfrm>
            <a:off x="0" y="0"/>
            <a:ext cx="6400800" cy="10287000"/>
          </a:xfrm>
          <a:prstGeom prst="rect">
            <a:avLst/>
          </a:prstGeom>
          <a:solidFill>
            <a:schemeClr val="tx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2800" dirty="0"/>
          </a:p>
          <a:p>
            <a:endParaRPr lang="en-US" sz="2800" dirty="0"/>
          </a:p>
          <a:p>
            <a:endParaRPr lang="en-US" sz="2800" dirty="0"/>
          </a:p>
          <a:p>
            <a:endParaRPr lang="en-US" sz="2800" dirty="0"/>
          </a:p>
          <a:p>
            <a:endParaRPr lang="en-US" sz="2800" dirty="0"/>
          </a:p>
          <a:p>
            <a:endParaRPr lang="en-US" sz="2800" dirty="0"/>
          </a:p>
          <a:p>
            <a:endParaRPr lang="en-US" sz="2800" dirty="0"/>
          </a:p>
          <a:p>
            <a:endParaRPr lang="en-US" sz="2800" dirty="0"/>
          </a:p>
          <a:p>
            <a:endParaRPr lang="en-US" sz="2800" dirty="0"/>
          </a:p>
          <a:p>
            <a:endParaRPr lang="en-US" sz="2800" dirty="0"/>
          </a:p>
          <a:p>
            <a:endParaRPr lang="en-US" sz="2800" dirty="0"/>
          </a:p>
          <a:p>
            <a:endParaRPr lang="en-US" sz="2800" dirty="0"/>
          </a:p>
          <a:p>
            <a:endParaRPr lang="en-US" sz="2800" dirty="0"/>
          </a:p>
          <a:p>
            <a:endParaRPr lang="en-US" sz="2800" dirty="0"/>
          </a:p>
          <a:p>
            <a:endParaRPr lang="en-US" sz="2800" dirty="0"/>
          </a:p>
          <a:p>
            <a:endParaRPr lang="en-US" sz="2800" dirty="0"/>
          </a:p>
          <a:p>
            <a:endParaRPr lang="en-US" sz="2800" dirty="0"/>
          </a:p>
          <a:p>
            <a:endParaRPr lang="en-US" sz="2800" dirty="0"/>
          </a:p>
          <a:p>
            <a:r>
              <a:rPr lang="en-US" sz="2800" dirty="0"/>
              <a:t>        </a:t>
            </a:r>
            <a:r>
              <a:rPr lang="en-US" sz="2800" b="1" dirty="0"/>
              <a:t>When in doubt, ask permission!</a:t>
            </a:r>
          </a:p>
        </p:txBody>
      </p:sp>
      <p:grpSp>
        <p:nvGrpSpPr>
          <p:cNvPr id="9" name="Group 8"/>
          <p:cNvGrpSpPr/>
          <p:nvPr/>
        </p:nvGrpSpPr>
        <p:grpSpPr>
          <a:xfrm>
            <a:off x="996950" y="1790699"/>
            <a:ext cx="4870450" cy="2209802"/>
            <a:chOff x="6711950" y="4457700"/>
            <a:chExt cx="4870450" cy="1684495"/>
          </a:xfrm>
        </p:grpSpPr>
        <p:sp>
          <p:nvSpPr>
            <p:cNvPr id="10" name="TextBox 9"/>
            <p:cNvSpPr txBox="1"/>
            <p:nvPr/>
          </p:nvSpPr>
          <p:spPr>
            <a:xfrm>
              <a:off x="7021286" y="4589502"/>
              <a:ext cx="4561114" cy="1334948"/>
            </a:xfrm>
            <a:prstGeom prst="rect">
              <a:avLst/>
            </a:prstGeom>
            <a:noFill/>
          </p:spPr>
          <p:txBody>
            <a:bodyPr wrap="square" rtlCol="0">
              <a:spAutoFit/>
            </a:bodyPr>
            <a:lstStyle/>
            <a:p>
              <a:pPr>
                <a:lnSpc>
                  <a:spcPct val="80000"/>
                </a:lnSpc>
              </a:pPr>
              <a:r>
                <a:rPr lang="en-US" sz="6600" b="1" dirty="0">
                  <a:solidFill>
                    <a:schemeClr val="accent1"/>
                  </a:solidFill>
                  <a:ea typeface="Roboto Condensed" panose="02000000000000000000" pitchFamily="2" charset="0"/>
                  <a:cs typeface="Lato Semibold" panose="020F0502020204030203" pitchFamily="34" charset="0"/>
                </a:rPr>
                <a:t>fair use summary.</a:t>
              </a:r>
              <a:endParaRPr lang="ru-RU" sz="6600" b="1" dirty="0">
                <a:solidFill>
                  <a:schemeClr val="accent1"/>
                </a:solidFill>
                <a:ea typeface="Lato Semibold" panose="020F0502020204030203" pitchFamily="34" charset="0"/>
                <a:cs typeface="Lato Semibold" panose="020F0502020204030203" pitchFamily="34" charset="0"/>
              </a:endParaRPr>
            </a:p>
          </p:txBody>
        </p:sp>
        <p:grpSp>
          <p:nvGrpSpPr>
            <p:cNvPr id="11" name="Group 10"/>
            <p:cNvGrpSpPr/>
            <p:nvPr/>
          </p:nvGrpSpPr>
          <p:grpSpPr>
            <a:xfrm>
              <a:off x="6711950" y="4457700"/>
              <a:ext cx="685800" cy="685800"/>
              <a:chOff x="6324600" y="4114799"/>
              <a:chExt cx="685800" cy="685800"/>
            </a:xfrm>
          </p:grpSpPr>
          <p:cxnSp>
            <p:nvCxnSpPr>
              <p:cNvPr id="15" name="Straight Connector 14"/>
              <p:cNvCxnSpPr/>
              <p:nvPr/>
            </p:nvCxnSpPr>
            <p:spPr>
              <a:xfrm flipV="1">
                <a:off x="6324600" y="4114799"/>
                <a:ext cx="0" cy="685800"/>
              </a:xfrm>
              <a:prstGeom prst="line">
                <a:avLst/>
              </a:prstGeom>
              <a:ln w="381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324600" y="4114799"/>
                <a:ext cx="685800" cy="0"/>
              </a:xfrm>
              <a:prstGeom prst="line">
                <a:avLst/>
              </a:prstGeom>
              <a:ln w="381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rot="10800000">
              <a:off x="10515601" y="5456394"/>
              <a:ext cx="685800" cy="685801"/>
              <a:chOff x="6699249" y="3801904"/>
              <a:chExt cx="685800" cy="685801"/>
            </a:xfrm>
          </p:grpSpPr>
          <p:cxnSp>
            <p:nvCxnSpPr>
              <p:cNvPr id="13" name="Straight Connector 12"/>
              <p:cNvCxnSpPr/>
              <p:nvPr/>
            </p:nvCxnSpPr>
            <p:spPr>
              <a:xfrm flipV="1">
                <a:off x="6699249" y="3801905"/>
                <a:ext cx="0" cy="685800"/>
              </a:xfrm>
              <a:prstGeom prst="line">
                <a:avLst/>
              </a:prstGeom>
              <a:ln w="381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699249" y="3801904"/>
                <a:ext cx="685800" cy="0"/>
              </a:xfrm>
              <a:prstGeom prst="line">
                <a:avLst/>
              </a:prstGeom>
              <a:ln w="381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grpSp>
      </p:grpSp>
      <p:sp>
        <p:nvSpPr>
          <p:cNvPr id="17" name="TextBox 16"/>
          <p:cNvSpPr txBox="1"/>
          <p:nvPr/>
        </p:nvSpPr>
        <p:spPr>
          <a:xfrm>
            <a:off x="996950" y="4533900"/>
            <a:ext cx="4864100" cy="3477875"/>
          </a:xfrm>
          <a:prstGeom prst="rect">
            <a:avLst/>
          </a:prstGeom>
          <a:noFill/>
        </p:spPr>
        <p:txBody>
          <a:bodyPr wrap="square" rtlCol="0">
            <a:spAutoFit/>
          </a:bodyPr>
          <a:lstStyle/>
          <a:p>
            <a:pPr marL="457200" indent="-457200">
              <a:buFont typeface="Wingdings" charset="2"/>
              <a:buChar char="ü"/>
            </a:pPr>
            <a:r>
              <a:rPr lang="en-US" sz="2400" b="1" dirty="0">
                <a:solidFill>
                  <a:schemeClr val="bg1"/>
                </a:solidFill>
              </a:rPr>
              <a:t>Don’t take more of someone else’s work than you would be happy for them to take of yours</a:t>
            </a:r>
          </a:p>
          <a:p>
            <a:endParaRPr lang="en-US" sz="2400" b="1" dirty="0">
              <a:solidFill>
                <a:schemeClr val="bg1"/>
              </a:solidFill>
            </a:endParaRPr>
          </a:p>
          <a:p>
            <a:pPr marL="457200" indent="-457200">
              <a:buFont typeface="Wingdings" charset="2"/>
              <a:buChar char="ü"/>
            </a:pPr>
            <a:r>
              <a:rPr lang="en-US" sz="2400" b="1" dirty="0">
                <a:solidFill>
                  <a:schemeClr val="bg1"/>
                </a:solidFill>
              </a:rPr>
              <a:t>“Is this fair?”</a:t>
            </a:r>
          </a:p>
          <a:p>
            <a:endParaRPr lang="en-US" sz="2400" b="1" dirty="0">
              <a:solidFill>
                <a:schemeClr val="bg1"/>
              </a:solidFill>
            </a:endParaRPr>
          </a:p>
          <a:p>
            <a:pPr marL="457200" indent="-457200">
              <a:buFont typeface="Wingdings" charset="2"/>
              <a:buChar char="ü"/>
            </a:pPr>
            <a:r>
              <a:rPr lang="en-US" sz="2400" b="1" dirty="0">
                <a:solidFill>
                  <a:schemeClr val="bg1"/>
                </a:solidFill>
              </a:rPr>
              <a:t>“Am I cheating someone out of money?”</a:t>
            </a:r>
            <a:endParaRPr lang="en-US" sz="2400" dirty="0">
              <a:solidFill>
                <a:schemeClr val="bg1"/>
              </a:solidFill>
            </a:endParaRPr>
          </a:p>
          <a:p>
            <a:endParaRPr lang="ru-RU" sz="2800" dirty="0">
              <a:solidFill>
                <a:schemeClr val="bg1"/>
              </a:solidFill>
            </a:endParaRPr>
          </a:p>
        </p:txBody>
      </p:sp>
    </p:spTree>
    <p:extLst>
      <p:ext uri="{BB962C8B-B14F-4D97-AF65-F5344CB8AC3E}">
        <p14:creationId xmlns:p14="http://schemas.microsoft.com/office/powerpoint/2010/main" val="316551150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5448300" cy="1338828"/>
          </a:xfrm>
        </p:spPr>
        <p:txBody>
          <a:bodyPr/>
          <a:lstStyle/>
          <a:p>
            <a:r>
              <a:rPr lang="en-US" dirty="0">
                <a:solidFill>
                  <a:schemeClr val="accent1"/>
                </a:solidFill>
              </a:rPr>
              <a:t>audio recordings:</a:t>
            </a:r>
            <a:r>
              <a:rPr lang="en-US" dirty="0"/>
              <a:t/>
            </a:r>
            <a:br>
              <a:rPr lang="en-US" dirty="0"/>
            </a:br>
            <a:r>
              <a:rPr lang="en-US" dirty="0"/>
              <a:t>can I make them?</a:t>
            </a:r>
            <a:endParaRPr lang="uk-UA" dirty="0"/>
          </a:p>
        </p:txBody>
      </p:sp>
      <p:sp>
        <p:nvSpPr>
          <p:cNvPr id="3" name="Slide Number Placeholder 2"/>
          <p:cNvSpPr>
            <a:spLocks noGrp="1"/>
          </p:cNvSpPr>
          <p:nvPr>
            <p:ph type="sldNum" sz="quarter" idx="10"/>
          </p:nvPr>
        </p:nvSpPr>
        <p:spPr/>
        <p:txBody>
          <a:bodyPr/>
          <a:lstStyle/>
          <a:p>
            <a:pPr algn="l"/>
            <a:r>
              <a:rPr lang="en-US" dirty="0"/>
              <a:t>page</a:t>
            </a:r>
          </a:p>
          <a:p>
            <a:pPr algn="l"/>
            <a:fld id="{37D409AB-2201-4E18-8A34-C31753AD9B06}" type="slidenum">
              <a:rPr smtClean="0"/>
              <a:pPr algn="l"/>
              <a:t>17</a:t>
            </a:fld>
            <a:endParaRPr dirty="0"/>
          </a:p>
        </p:txBody>
      </p:sp>
      <p:grpSp>
        <p:nvGrpSpPr>
          <p:cNvPr id="6" name="Group 5"/>
          <p:cNvGrpSpPr/>
          <p:nvPr/>
        </p:nvGrpSpPr>
        <p:grpSpPr>
          <a:xfrm>
            <a:off x="9197338" y="2801957"/>
            <a:ext cx="6400800" cy="3961388"/>
            <a:chOff x="2286000" y="2743200"/>
            <a:chExt cx="6400800" cy="3961388"/>
          </a:xfrm>
        </p:grpSpPr>
        <p:sp>
          <p:nvSpPr>
            <p:cNvPr id="4" name="Rectangle 3"/>
            <p:cNvSpPr/>
            <p:nvPr/>
          </p:nvSpPr>
          <p:spPr>
            <a:xfrm>
              <a:off x="2286000" y="2743200"/>
              <a:ext cx="4800600" cy="646331"/>
            </a:xfrm>
            <a:prstGeom prst="rect">
              <a:avLst/>
            </a:prstGeom>
          </p:spPr>
          <p:txBody>
            <a:bodyPr wrap="square">
              <a:spAutoFit/>
            </a:bodyPr>
            <a:lstStyle/>
            <a:p>
              <a:r>
                <a:rPr lang="en-US" sz="3600" dirty="0">
                  <a:latin typeface="+mj-lt"/>
                </a:rPr>
                <a:t>mechanical license</a:t>
              </a:r>
              <a:endParaRPr lang="en-US" sz="3200" dirty="0">
                <a:solidFill>
                  <a:schemeClr val="accent2"/>
                </a:solidFill>
                <a:latin typeface="+mj-lt"/>
              </a:endParaRPr>
            </a:p>
          </p:txBody>
        </p:sp>
        <p:sp>
          <p:nvSpPr>
            <p:cNvPr id="5" name="Rectangle 4"/>
            <p:cNvSpPr/>
            <p:nvPr/>
          </p:nvSpPr>
          <p:spPr>
            <a:xfrm>
              <a:off x="2286000" y="3657600"/>
              <a:ext cx="6400800" cy="3046988"/>
            </a:xfrm>
            <a:prstGeom prst="rect">
              <a:avLst/>
            </a:prstGeom>
          </p:spPr>
          <p:txBody>
            <a:bodyPr wrap="square">
              <a:spAutoFit/>
            </a:bodyPr>
            <a:lstStyle/>
            <a:p>
              <a:pPr marL="342900" indent="-342900">
                <a:buFont typeface="Arial"/>
                <a:buChar char="•"/>
              </a:pPr>
              <a:r>
                <a:rPr lang="en-US" sz="2400" dirty="0">
                  <a:solidFill>
                    <a:schemeClr val="tx2"/>
                  </a:solidFill>
                  <a:latin typeface="+mj-lt"/>
                </a:rPr>
                <a:t>Allows you to record and distribute songs</a:t>
              </a:r>
            </a:p>
            <a:p>
              <a:pPr marL="342900" indent="-342900">
                <a:buFont typeface="Arial"/>
                <a:buChar char="•"/>
              </a:pPr>
              <a:endParaRPr lang="en-US" sz="2400" dirty="0">
                <a:solidFill>
                  <a:schemeClr val="tx2"/>
                </a:solidFill>
                <a:latin typeface="+mj-lt"/>
              </a:endParaRPr>
            </a:p>
            <a:p>
              <a:pPr marL="342900" indent="-342900">
                <a:buFont typeface="Arial"/>
                <a:buChar char="•"/>
              </a:pPr>
              <a:r>
                <a:rPr lang="en-US" sz="2400" dirty="0">
                  <a:solidFill>
                    <a:schemeClr val="tx2"/>
                  </a:solidFill>
                  <a:latin typeface="+mj-lt"/>
                </a:rPr>
                <a:t>Anytime you plan to record a work, whether published or arranged, and distribute it</a:t>
              </a:r>
            </a:p>
            <a:p>
              <a:endParaRPr lang="en-US" sz="2400" dirty="0">
                <a:solidFill>
                  <a:schemeClr val="tx2"/>
                </a:solidFill>
                <a:latin typeface="+mj-lt"/>
              </a:endParaRPr>
            </a:p>
            <a:p>
              <a:pPr marL="342900" indent="-342900">
                <a:buFont typeface="Arial"/>
                <a:buChar char="•"/>
              </a:pPr>
              <a:r>
                <a:rPr lang="en-US" sz="2400" dirty="0">
                  <a:solidFill>
                    <a:schemeClr val="tx2"/>
                  </a:solidFill>
                  <a:latin typeface="+mj-lt"/>
                </a:rPr>
                <a:t>To obtain one, you can negotiate with the publisher directly, or choose indirect means (HFA)</a:t>
              </a:r>
            </a:p>
          </p:txBody>
        </p:sp>
      </p:grpSp>
      <p:grpSp>
        <p:nvGrpSpPr>
          <p:cNvPr id="7" name="Group 6"/>
          <p:cNvGrpSpPr/>
          <p:nvPr/>
        </p:nvGrpSpPr>
        <p:grpSpPr>
          <a:xfrm>
            <a:off x="1828800" y="2801957"/>
            <a:ext cx="6400800" cy="2853392"/>
            <a:chOff x="9601200" y="2743200"/>
            <a:chExt cx="6400800" cy="2853392"/>
          </a:xfrm>
        </p:grpSpPr>
        <p:sp>
          <p:nvSpPr>
            <p:cNvPr id="11" name="Rectangle 10"/>
            <p:cNvSpPr/>
            <p:nvPr/>
          </p:nvSpPr>
          <p:spPr>
            <a:xfrm>
              <a:off x="9601200" y="3657600"/>
              <a:ext cx="6400800" cy="1938992"/>
            </a:xfrm>
            <a:prstGeom prst="rect">
              <a:avLst/>
            </a:prstGeom>
          </p:spPr>
          <p:txBody>
            <a:bodyPr wrap="square">
              <a:spAutoFit/>
            </a:bodyPr>
            <a:lstStyle/>
            <a:p>
              <a:pPr marL="342900" indent="-342900">
                <a:buFont typeface="Arial"/>
                <a:buChar char="•"/>
              </a:pPr>
              <a:r>
                <a:rPr lang="en-US" sz="2400" dirty="0">
                  <a:solidFill>
                    <a:schemeClr val="tx2"/>
                  </a:solidFill>
                  <a:latin typeface="+mj-lt"/>
                </a:rPr>
                <a:t>Copyright law allows educators to make one recording for reference and/or study</a:t>
              </a:r>
            </a:p>
            <a:p>
              <a:endParaRPr lang="en-US" sz="2400" dirty="0">
                <a:solidFill>
                  <a:schemeClr val="tx2"/>
                </a:solidFill>
                <a:latin typeface="+mj-lt"/>
              </a:endParaRPr>
            </a:p>
            <a:p>
              <a:pPr marL="342900" indent="-342900">
                <a:buFont typeface="Arial"/>
                <a:buChar char="•"/>
              </a:pPr>
              <a:r>
                <a:rPr lang="en-US" sz="2400" dirty="0">
                  <a:solidFill>
                    <a:schemeClr val="tx2"/>
                  </a:solidFill>
                  <a:latin typeface="+mj-lt"/>
                </a:rPr>
                <a:t>But, if you want to distribute the recording, even to your students, you’ll need…</a:t>
              </a:r>
            </a:p>
          </p:txBody>
        </p:sp>
        <p:sp>
          <p:nvSpPr>
            <p:cNvPr id="13" name="Rectangle 12"/>
            <p:cNvSpPr/>
            <p:nvPr/>
          </p:nvSpPr>
          <p:spPr>
            <a:xfrm>
              <a:off x="9601200" y="2743200"/>
              <a:ext cx="4800600" cy="646331"/>
            </a:xfrm>
            <a:prstGeom prst="rect">
              <a:avLst/>
            </a:prstGeom>
          </p:spPr>
          <p:txBody>
            <a:bodyPr wrap="square">
              <a:spAutoFit/>
            </a:bodyPr>
            <a:lstStyle/>
            <a:p>
              <a:r>
                <a:rPr lang="en-US" sz="3600" dirty="0">
                  <a:latin typeface="+mj-lt"/>
                </a:rPr>
                <a:t>you get one…</a:t>
              </a:r>
              <a:endParaRPr lang="en-US" sz="3200" dirty="0">
                <a:solidFill>
                  <a:schemeClr val="accent2"/>
                </a:solidFill>
                <a:latin typeface="+mj-lt"/>
              </a:endParaRPr>
            </a:p>
          </p:txBody>
        </p:sp>
      </p:grpSp>
      <p:sp>
        <p:nvSpPr>
          <p:cNvPr id="14" name="TextBox 13"/>
          <p:cNvSpPr txBox="1"/>
          <p:nvPr/>
        </p:nvSpPr>
        <p:spPr>
          <a:xfrm>
            <a:off x="4724400" y="9376946"/>
            <a:ext cx="9144000" cy="338554"/>
          </a:xfrm>
          <a:prstGeom prst="rect">
            <a:avLst/>
          </a:prstGeom>
          <a:noFill/>
        </p:spPr>
        <p:txBody>
          <a:bodyPr wrap="square" rtlCol="0">
            <a:spAutoFit/>
          </a:bodyPr>
          <a:lstStyle/>
          <a:p>
            <a:pPr algn="ctr"/>
            <a:r>
              <a:rPr lang="en-US" sz="1600" dirty="0">
                <a:solidFill>
                  <a:schemeClr val="bg1">
                    <a:lumMod val="25000"/>
                  </a:schemeClr>
                </a:solidFill>
                <a:latin typeface="Futura std"/>
                <a:cs typeface="Futura std"/>
              </a:rPr>
              <a:t>Content provided by the Music Publishers Association of the United States</a:t>
            </a:r>
            <a:endParaRPr lang="uk-UA" sz="1600" dirty="0">
              <a:solidFill>
                <a:schemeClr val="bg1">
                  <a:lumMod val="25000"/>
                </a:schemeClr>
              </a:solidFill>
              <a:latin typeface="Futura std"/>
              <a:cs typeface="Futura std"/>
            </a:endParaRPr>
          </a:p>
        </p:txBody>
      </p:sp>
      <p:sp>
        <p:nvSpPr>
          <p:cNvPr id="15" name="TextBox 14"/>
          <p:cNvSpPr txBox="1"/>
          <p:nvPr/>
        </p:nvSpPr>
        <p:spPr>
          <a:xfrm>
            <a:off x="11429999" y="571500"/>
            <a:ext cx="4000499" cy="1754327"/>
          </a:xfrm>
          <a:prstGeom prst="rect">
            <a:avLst/>
          </a:prstGeom>
          <a:noFill/>
        </p:spPr>
        <p:txBody>
          <a:bodyPr wrap="square" rtlCol="0">
            <a:spAutoFit/>
          </a:bodyPr>
          <a:lstStyle/>
          <a:p>
            <a:pPr algn="r"/>
            <a:r>
              <a:rPr lang="en-US" sz="3600" b="1" dirty="0">
                <a:solidFill>
                  <a:srgbClr val="0A091B"/>
                </a:solidFill>
              </a:rPr>
              <a:t>“That sounds so good, I want you all to hear it!”</a:t>
            </a:r>
          </a:p>
        </p:txBody>
      </p:sp>
      <p:grpSp>
        <p:nvGrpSpPr>
          <p:cNvPr id="17" name="Group 16"/>
          <p:cNvGrpSpPr/>
          <p:nvPr/>
        </p:nvGrpSpPr>
        <p:grpSpPr>
          <a:xfrm>
            <a:off x="15925800" y="685175"/>
            <a:ext cx="1600200" cy="1600200"/>
            <a:chOff x="15925800" y="685175"/>
            <a:chExt cx="1600200" cy="1600200"/>
          </a:xfrm>
        </p:grpSpPr>
        <p:sp>
          <p:nvSpPr>
            <p:cNvPr id="16" name="Oval 15"/>
            <p:cNvSpPr/>
            <p:nvPr/>
          </p:nvSpPr>
          <p:spPr>
            <a:xfrm>
              <a:off x="15925800" y="685175"/>
              <a:ext cx="1600200" cy="1600200"/>
            </a:xfrm>
            <a:prstGeom prst="ellipse">
              <a:avLst/>
            </a:prstGeom>
            <a:solidFill>
              <a:schemeClr val="bg1"/>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pic>
          <p:nvPicPr>
            <p:cNvPr id="9" name="Picture 8" descr="speaker-2.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30600" y="952500"/>
              <a:ext cx="1066800" cy="1066800"/>
            </a:xfrm>
            <a:prstGeom prst="rect">
              <a:avLst/>
            </a:prstGeom>
          </p:spPr>
        </p:pic>
      </p:grpSp>
    </p:spTree>
    <p:extLst>
      <p:ext uri="{BB962C8B-B14F-4D97-AF65-F5344CB8AC3E}">
        <p14:creationId xmlns:p14="http://schemas.microsoft.com/office/powerpoint/2010/main" val="27488166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37"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900" decel="100000" fill="hold"/>
                                        <p:tgtEl>
                                          <p:spTgt spid="7"/>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7"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900" decel="100000" fill="hold"/>
                                        <p:tgtEl>
                                          <p:spTgt spid="6"/>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1"/>
          </p:nvPr>
        </p:nvPicPr>
        <p:blipFill>
          <a:blip r:embed="rId3"/>
          <a:srcRect t="27500" b="27500"/>
          <a:stretch>
            <a:fillRect/>
          </a:stretch>
        </p:blipFill>
        <p:spPr/>
      </p:pic>
      <p:sp>
        <p:nvSpPr>
          <p:cNvPr id="67" name="Rectangle 66"/>
          <p:cNvSpPr/>
          <p:nvPr/>
        </p:nvSpPr>
        <p:spPr>
          <a:xfrm>
            <a:off x="0" y="2400300"/>
            <a:ext cx="18288000" cy="5486400"/>
          </a:xfrm>
          <a:prstGeom prst="rect">
            <a:avLst/>
          </a:prstGeom>
          <a:solidFill>
            <a:schemeClr val="tx1">
              <a:alpha val="8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bg1"/>
              </a:solidFill>
            </a:endParaRPr>
          </a:p>
        </p:txBody>
      </p:sp>
      <p:sp>
        <p:nvSpPr>
          <p:cNvPr id="7" name="Title 6"/>
          <p:cNvSpPr>
            <a:spLocks noGrp="1"/>
          </p:cNvSpPr>
          <p:nvPr>
            <p:ph type="title"/>
          </p:nvPr>
        </p:nvSpPr>
        <p:spPr>
          <a:xfrm>
            <a:off x="876300" y="571411"/>
            <a:ext cx="5448300" cy="1338828"/>
          </a:xfrm>
        </p:spPr>
        <p:txBody>
          <a:bodyPr/>
          <a:lstStyle/>
          <a:p>
            <a:r>
              <a:rPr lang="en-US" dirty="0"/>
              <a:t>arranging</a:t>
            </a:r>
            <a:br>
              <a:rPr lang="en-US" dirty="0"/>
            </a:br>
            <a:r>
              <a:rPr lang="en-US" dirty="0">
                <a:solidFill>
                  <a:schemeClr val="accent1"/>
                </a:solidFill>
              </a:rPr>
              <a:t>pieces</a:t>
            </a:r>
            <a:endParaRPr lang="uk-UA" dirty="0">
              <a:solidFill>
                <a:schemeClr val="accent1"/>
              </a:solidFill>
            </a:endParaRPr>
          </a:p>
        </p:txBody>
      </p:sp>
      <p:sp>
        <p:nvSpPr>
          <p:cNvPr id="25" name="Slide Number Placeholder 24"/>
          <p:cNvSpPr>
            <a:spLocks noGrp="1"/>
          </p:cNvSpPr>
          <p:nvPr>
            <p:ph type="sldNum" sz="quarter" idx="10"/>
          </p:nvPr>
        </p:nvSpPr>
        <p:spPr/>
        <p:txBody>
          <a:bodyPr/>
          <a:lstStyle/>
          <a:p>
            <a:pPr algn="l"/>
            <a:r>
              <a:rPr lang="en-US" dirty="0"/>
              <a:t>page</a:t>
            </a:r>
          </a:p>
          <a:p>
            <a:pPr algn="l"/>
            <a:fld id="{37D409AB-2201-4E18-8A34-C31753AD9B06}" type="slidenum">
              <a:rPr smtClean="0"/>
              <a:pPr algn="l"/>
              <a:t>18</a:t>
            </a:fld>
            <a:endParaRPr dirty="0"/>
          </a:p>
        </p:txBody>
      </p:sp>
      <p:grpSp>
        <p:nvGrpSpPr>
          <p:cNvPr id="10" name="Group 9"/>
          <p:cNvGrpSpPr/>
          <p:nvPr/>
        </p:nvGrpSpPr>
        <p:grpSpPr>
          <a:xfrm>
            <a:off x="2016548" y="2713875"/>
            <a:ext cx="3944726" cy="4376226"/>
            <a:chOff x="4988348" y="4961775"/>
            <a:chExt cx="3944726" cy="4376226"/>
          </a:xfrm>
        </p:grpSpPr>
        <p:sp>
          <p:nvSpPr>
            <p:cNvPr id="36" name="Rectangle 35"/>
            <p:cNvSpPr/>
            <p:nvPr/>
          </p:nvSpPr>
          <p:spPr>
            <a:xfrm>
              <a:off x="5082222" y="5921681"/>
              <a:ext cx="3850852" cy="3416320"/>
            </a:xfrm>
            <a:prstGeom prst="rect">
              <a:avLst/>
            </a:prstGeom>
          </p:spPr>
          <p:txBody>
            <a:bodyPr wrap="square">
              <a:spAutoFit/>
            </a:bodyPr>
            <a:lstStyle/>
            <a:p>
              <a:pPr marL="342900" indent="-342900">
                <a:lnSpc>
                  <a:spcPct val="120000"/>
                </a:lnSpc>
                <a:buFont typeface="Arial"/>
                <a:buChar char="•"/>
              </a:pPr>
              <a:r>
                <a:rPr lang="en-US" sz="2000" dirty="0">
                  <a:solidFill>
                    <a:schemeClr val="bg1"/>
                  </a:solidFill>
                </a:rPr>
                <a:t>An arrangement of a copyrighted piece is called a “Derivative Work”</a:t>
              </a:r>
            </a:p>
            <a:p>
              <a:pPr>
                <a:lnSpc>
                  <a:spcPct val="120000"/>
                </a:lnSpc>
              </a:pPr>
              <a:endParaRPr lang="en-US" sz="2000" dirty="0">
                <a:solidFill>
                  <a:schemeClr val="bg1"/>
                </a:solidFill>
              </a:endParaRPr>
            </a:p>
            <a:p>
              <a:pPr marL="342900" indent="-342900">
                <a:lnSpc>
                  <a:spcPct val="120000"/>
                </a:lnSpc>
                <a:buFont typeface="Arial"/>
                <a:buChar char="•"/>
              </a:pPr>
              <a:r>
                <a:rPr lang="en-US" sz="2000" dirty="0">
                  <a:solidFill>
                    <a:schemeClr val="bg1"/>
                  </a:solidFill>
                </a:rPr>
                <a:t>You MUST contact the publisher to obtain a “direct license” to make a derivative work – ASCAP, BMI, SESAC, MPA, etc.</a:t>
              </a:r>
            </a:p>
          </p:txBody>
        </p:sp>
        <p:sp>
          <p:nvSpPr>
            <p:cNvPr id="38" name="Rectangle 37"/>
            <p:cNvSpPr/>
            <p:nvPr/>
          </p:nvSpPr>
          <p:spPr>
            <a:xfrm>
              <a:off x="4988348" y="4961775"/>
              <a:ext cx="3718940" cy="646331"/>
            </a:xfrm>
            <a:prstGeom prst="rect">
              <a:avLst/>
            </a:prstGeom>
          </p:spPr>
          <p:txBody>
            <a:bodyPr wrap="square">
              <a:spAutoFit/>
            </a:bodyPr>
            <a:lstStyle/>
            <a:p>
              <a:pPr algn="ctr"/>
              <a:r>
                <a:rPr lang="en-US" sz="3600" dirty="0">
                  <a:solidFill>
                    <a:schemeClr val="accent1"/>
                  </a:solidFill>
                  <a:latin typeface="+mj-lt"/>
                </a:rPr>
                <a:t>derivative work</a:t>
              </a:r>
            </a:p>
          </p:txBody>
        </p:sp>
      </p:grpSp>
      <p:grpSp>
        <p:nvGrpSpPr>
          <p:cNvPr id="27" name="Group 26"/>
          <p:cNvGrpSpPr/>
          <p:nvPr/>
        </p:nvGrpSpPr>
        <p:grpSpPr>
          <a:xfrm>
            <a:off x="7239179" y="2666257"/>
            <a:ext cx="4648200" cy="4058973"/>
            <a:chOff x="4953179" y="4914157"/>
            <a:chExt cx="4648200" cy="4058973"/>
          </a:xfrm>
        </p:grpSpPr>
        <p:sp>
          <p:nvSpPr>
            <p:cNvPr id="29" name="Rectangle 28"/>
            <p:cNvSpPr/>
            <p:nvPr/>
          </p:nvSpPr>
          <p:spPr>
            <a:xfrm>
              <a:off x="4988348" y="5926142"/>
              <a:ext cx="4003252" cy="3046988"/>
            </a:xfrm>
            <a:prstGeom prst="rect">
              <a:avLst/>
            </a:prstGeom>
          </p:spPr>
          <p:txBody>
            <a:bodyPr wrap="square">
              <a:spAutoFit/>
            </a:bodyPr>
            <a:lstStyle/>
            <a:p>
              <a:pPr marL="342900" indent="-342900">
                <a:lnSpc>
                  <a:spcPct val="120000"/>
                </a:lnSpc>
                <a:buFont typeface="Arial"/>
                <a:buChar char="•"/>
              </a:pPr>
              <a:r>
                <a:rPr lang="en-US" sz="2000" dirty="0">
                  <a:solidFill>
                    <a:schemeClr val="bg2"/>
                  </a:solidFill>
                </a:rPr>
                <a:t>Music teachers can edit or simplify purchased, PRINTED copies, provided that the fundamental character of the work is not distorted or the lyrics, if any, are not altered or lyrics added if non exist.</a:t>
              </a:r>
            </a:p>
            <a:p>
              <a:pPr>
                <a:lnSpc>
                  <a:spcPct val="120000"/>
                </a:lnSpc>
              </a:pPr>
              <a:endParaRPr lang="en-US" sz="2000" dirty="0">
                <a:solidFill>
                  <a:schemeClr val="bg1"/>
                </a:solidFill>
              </a:endParaRPr>
            </a:p>
          </p:txBody>
        </p:sp>
        <p:sp>
          <p:nvSpPr>
            <p:cNvPr id="30" name="Rectangle 29"/>
            <p:cNvSpPr/>
            <p:nvPr/>
          </p:nvSpPr>
          <p:spPr>
            <a:xfrm>
              <a:off x="4953179" y="4914157"/>
              <a:ext cx="4648200" cy="646331"/>
            </a:xfrm>
            <a:prstGeom prst="rect">
              <a:avLst/>
            </a:prstGeom>
          </p:spPr>
          <p:txBody>
            <a:bodyPr wrap="square">
              <a:spAutoFit/>
            </a:bodyPr>
            <a:lstStyle/>
            <a:p>
              <a:pPr algn="ctr"/>
              <a:r>
                <a:rPr lang="en-US" sz="3600" dirty="0">
                  <a:solidFill>
                    <a:schemeClr val="accent1"/>
                  </a:solidFill>
                  <a:latin typeface="+mj-lt"/>
                </a:rPr>
                <a:t>music educator use</a:t>
              </a:r>
            </a:p>
          </p:txBody>
        </p:sp>
      </p:grpSp>
      <p:grpSp>
        <p:nvGrpSpPr>
          <p:cNvPr id="32" name="Group 31"/>
          <p:cNvGrpSpPr/>
          <p:nvPr/>
        </p:nvGrpSpPr>
        <p:grpSpPr>
          <a:xfrm>
            <a:off x="11922548" y="2638335"/>
            <a:ext cx="5860628" cy="5194891"/>
            <a:chOff x="4860717" y="4886235"/>
            <a:chExt cx="3983448" cy="5194891"/>
          </a:xfrm>
        </p:grpSpPr>
        <p:sp>
          <p:nvSpPr>
            <p:cNvPr id="34" name="Rectangle 33"/>
            <p:cNvSpPr/>
            <p:nvPr/>
          </p:nvSpPr>
          <p:spPr>
            <a:xfrm>
              <a:off x="5104861" y="5926142"/>
              <a:ext cx="3739304" cy="4154984"/>
            </a:xfrm>
            <a:prstGeom prst="rect">
              <a:avLst/>
            </a:prstGeom>
          </p:spPr>
          <p:txBody>
            <a:bodyPr wrap="square">
              <a:spAutoFit/>
            </a:bodyPr>
            <a:lstStyle/>
            <a:p>
              <a:pPr marL="342900" indent="-342900">
                <a:lnSpc>
                  <a:spcPct val="120000"/>
                </a:lnSpc>
                <a:buFont typeface="Arial"/>
                <a:buChar char="•"/>
              </a:pPr>
              <a:r>
                <a:rPr lang="en-US" sz="2000" dirty="0">
                  <a:solidFill>
                    <a:schemeClr val="bg1"/>
                  </a:solidFill>
                </a:rPr>
                <a:t>A mechanical license is needed for the recording, but no additional license is required for arranging the work to be recorded if the fundamental character of the work is in tact</a:t>
              </a:r>
            </a:p>
            <a:p>
              <a:pPr marL="342900" indent="-342900">
                <a:lnSpc>
                  <a:spcPct val="120000"/>
                </a:lnSpc>
                <a:buFont typeface="Arial"/>
                <a:buChar char="•"/>
              </a:pPr>
              <a:endParaRPr lang="en-US" sz="2000" dirty="0">
                <a:solidFill>
                  <a:schemeClr val="bg1"/>
                </a:solidFill>
              </a:endParaRPr>
            </a:p>
            <a:p>
              <a:pPr marL="342900" indent="-342900">
                <a:lnSpc>
                  <a:spcPct val="120000"/>
                </a:lnSpc>
                <a:buFont typeface="Arial"/>
                <a:buChar char="•"/>
              </a:pPr>
              <a:r>
                <a:rPr lang="en-US" sz="2000" dirty="0">
                  <a:solidFill>
                    <a:schemeClr val="bg1"/>
                  </a:solidFill>
                </a:rPr>
                <a:t>If performed in front of a live audience, a performance license is needed</a:t>
              </a:r>
            </a:p>
            <a:p>
              <a:pPr marL="342900" indent="-342900">
                <a:lnSpc>
                  <a:spcPct val="120000"/>
                </a:lnSpc>
                <a:buFont typeface="Arial"/>
                <a:buChar char="•"/>
              </a:pPr>
              <a:endParaRPr lang="en-US" sz="2000" dirty="0">
                <a:solidFill>
                  <a:schemeClr val="bg1"/>
                </a:solidFill>
              </a:endParaRPr>
            </a:p>
            <a:p>
              <a:pPr marL="342900" indent="-342900">
                <a:lnSpc>
                  <a:spcPct val="120000"/>
                </a:lnSpc>
                <a:buFont typeface="Arial"/>
                <a:buChar char="•"/>
              </a:pPr>
              <a:r>
                <a:rPr lang="en-US" sz="2000" dirty="0">
                  <a:solidFill>
                    <a:schemeClr val="bg1"/>
                  </a:solidFill>
                </a:rPr>
                <a:t>If arrangement is written down and/or distributed – a direct license is needed</a:t>
              </a:r>
            </a:p>
          </p:txBody>
        </p:sp>
        <p:sp>
          <p:nvSpPr>
            <p:cNvPr id="37" name="Rectangle 36"/>
            <p:cNvSpPr/>
            <p:nvPr/>
          </p:nvSpPr>
          <p:spPr>
            <a:xfrm>
              <a:off x="4860717" y="4886235"/>
              <a:ext cx="3983448" cy="1200329"/>
            </a:xfrm>
            <a:prstGeom prst="rect">
              <a:avLst/>
            </a:prstGeom>
          </p:spPr>
          <p:txBody>
            <a:bodyPr wrap="square">
              <a:spAutoFit/>
            </a:bodyPr>
            <a:lstStyle/>
            <a:p>
              <a:pPr algn="ctr"/>
              <a:r>
                <a:rPr lang="en-US" sz="3600" dirty="0">
                  <a:solidFill>
                    <a:schemeClr val="accent1"/>
                  </a:solidFill>
                  <a:latin typeface="+mj-lt"/>
                </a:rPr>
                <a:t>arrangements for recordings</a:t>
              </a:r>
            </a:p>
          </p:txBody>
        </p:sp>
      </p:grpSp>
      <p:sp>
        <p:nvSpPr>
          <p:cNvPr id="23" name="TextBox 22"/>
          <p:cNvSpPr txBox="1"/>
          <p:nvPr/>
        </p:nvSpPr>
        <p:spPr>
          <a:xfrm>
            <a:off x="4703974" y="9211184"/>
            <a:ext cx="9144000" cy="338554"/>
          </a:xfrm>
          <a:prstGeom prst="rect">
            <a:avLst/>
          </a:prstGeom>
          <a:noFill/>
        </p:spPr>
        <p:txBody>
          <a:bodyPr wrap="square" rtlCol="0">
            <a:spAutoFit/>
          </a:bodyPr>
          <a:lstStyle/>
          <a:p>
            <a:pPr algn="ctr"/>
            <a:r>
              <a:rPr lang="en-US" sz="1600" dirty="0">
                <a:solidFill>
                  <a:schemeClr val="bg1">
                    <a:lumMod val="25000"/>
                  </a:schemeClr>
                </a:solidFill>
                <a:latin typeface="Futura std"/>
                <a:cs typeface="Futura std"/>
              </a:rPr>
              <a:t>Content provided by the Music Publishers Association of the United States</a:t>
            </a:r>
            <a:endParaRPr lang="uk-UA" sz="1600" dirty="0">
              <a:solidFill>
                <a:schemeClr val="bg1">
                  <a:lumMod val="25000"/>
                </a:schemeClr>
              </a:solidFill>
              <a:latin typeface="Futura std"/>
              <a:cs typeface="Futura std"/>
            </a:endParaRPr>
          </a:p>
        </p:txBody>
      </p:sp>
    </p:spTree>
    <p:extLst>
      <p:ext uri="{BB962C8B-B14F-4D97-AF65-F5344CB8AC3E}">
        <p14:creationId xmlns:p14="http://schemas.microsoft.com/office/powerpoint/2010/main" val="143915432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67"/>
                                        </p:tgtEl>
                                      </p:cBhvr>
                                    </p:animEffect>
                                    <p:animScale>
                                      <p:cBhvr>
                                        <p:cTn id="11" dur="250" autoRev="1" fill="hold"/>
                                        <p:tgtEl>
                                          <p:spTgt spid="67"/>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37"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900" decel="100000" fill="hold"/>
                                        <p:tgtEl>
                                          <p:spTgt spid="10"/>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900" decel="100000" fill="hold"/>
                                        <p:tgtEl>
                                          <p:spTgt spid="27"/>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7" presetClass="entr" presetSubtype="0"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1000"/>
                                        <p:tgtEl>
                                          <p:spTgt spid="32"/>
                                        </p:tgtEl>
                                      </p:cBhvr>
                                    </p:animEffect>
                                    <p:anim calcmode="lin" valueType="num">
                                      <p:cBhvr>
                                        <p:cTn id="33" dur="1000" fill="hold"/>
                                        <p:tgtEl>
                                          <p:spTgt spid="32"/>
                                        </p:tgtEl>
                                        <p:attrNameLst>
                                          <p:attrName>ppt_x</p:attrName>
                                        </p:attrNameLst>
                                      </p:cBhvr>
                                      <p:tavLst>
                                        <p:tav tm="0">
                                          <p:val>
                                            <p:strVal val="#ppt_x"/>
                                          </p:val>
                                        </p:tav>
                                        <p:tav tm="100000">
                                          <p:val>
                                            <p:strVal val="#ppt_x"/>
                                          </p:val>
                                        </p:tav>
                                      </p:tavLst>
                                    </p:anim>
                                    <p:anim calcmode="lin" valueType="num">
                                      <p:cBhvr>
                                        <p:cTn id="34" dur="900" decel="100000" fill="hold"/>
                                        <p:tgtEl>
                                          <p:spTgt spid="32"/>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571411"/>
            <a:ext cx="7810500" cy="1962076"/>
          </a:xfrm>
        </p:spPr>
        <p:txBody>
          <a:bodyPr/>
          <a:lstStyle/>
          <a:p>
            <a:r>
              <a:rPr lang="en-US" dirty="0"/>
              <a:t>Performing rights</a:t>
            </a:r>
            <a:br>
              <a:rPr lang="en-US" dirty="0"/>
            </a:br>
            <a:r>
              <a:rPr lang="en-US" dirty="0">
                <a:solidFill>
                  <a:schemeClr val="accent1"/>
                </a:solidFill>
              </a:rPr>
              <a:t>&amp; licensing organizations</a:t>
            </a:r>
            <a:endParaRPr lang="uk-UA" dirty="0">
              <a:solidFill>
                <a:schemeClr val="accent1"/>
              </a:solidFill>
            </a:endParaRPr>
          </a:p>
        </p:txBody>
      </p:sp>
      <p:sp>
        <p:nvSpPr>
          <p:cNvPr id="3" name="Slide Number Placeholder 2"/>
          <p:cNvSpPr>
            <a:spLocks noGrp="1"/>
          </p:cNvSpPr>
          <p:nvPr>
            <p:ph type="sldNum" sz="quarter" idx="10"/>
          </p:nvPr>
        </p:nvSpPr>
        <p:spPr/>
        <p:txBody>
          <a:bodyPr/>
          <a:lstStyle/>
          <a:p>
            <a:pPr algn="l"/>
            <a:r>
              <a:rPr lang="en-US" dirty="0"/>
              <a:t>page</a:t>
            </a:r>
          </a:p>
          <a:p>
            <a:pPr algn="l"/>
            <a:fld id="{37D409AB-2201-4E18-8A34-C31753AD9B06}" type="slidenum">
              <a:rPr smtClean="0"/>
              <a:pPr algn="l"/>
              <a:t>19</a:t>
            </a:fld>
            <a:endParaRPr dirty="0"/>
          </a:p>
        </p:txBody>
      </p:sp>
      <p:sp>
        <p:nvSpPr>
          <p:cNvPr id="50" name="Rectangle 49"/>
          <p:cNvSpPr/>
          <p:nvPr/>
        </p:nvSpPr>
        <p:spPr>
          <a:xfrm>
            <a:off x="3101490" y="7613847"/>
            <a:ext cx="13411200" cy="584776"/>
          </a:xfrm>
          <a:prstGeom prst="rect">
            <a:avLst/>
          </a:prstGeom>
        </p:spPr>
        <p:txBody>
          <a:bodyPr wrap="square">
            <a:spAutoFit/>
          </a:bodyPr>
          <a:lstStyle/>
          <a:p>
            <a:pPr marL="457200" indent="-457200">
              <a:buFont typeface="Wingdings" charset="2"/>
              <a:buChar char="ü"/>
            </a:pPr>
            <a:r>
              <a:rPr lang="en-US" sz="3200" dirty="0">
                <a:latin typeface="+mj-lt"/>
              </a:rPr>
              <a:t>Cost: By Song or Blanket</a:t>
            </a:r>
            <a:endParaRPr lang="en-US" sz="3200" dirty="0">
              <a:solidFill>
                <a:schemeClr val="accent2"/>
              </a:solidFill>
              <a:latin typeface="+mj-lt"/>
            </a:endParaRPr>
          </a:p>
        </p:txBody>
      </p:sp>
      <p:grpSp>
        <p:nvGrpSpPr>
          <p:cNvPr id="12" name="Group 11"/>
          <p:cNvGrpSpPr/>
          <p:nvPr/>
        </p:nvGrpSpPr>
        <p:grpSpPr>
          <a:xfrm>
            <a:off x="3260490" y="2533487"/>
            <a:ext cx="2378310" cy="3297901"/>
            <a:chOff x="1888890" y="2933700"/>
            <a:chExt cx="2378310" cy="3297901"/>
          </a:xfrm>
        </p:grpSpPr>
        <p:grpSp>
          <p:nvGrpSpPr>
            <p:cNvPr id="9" name="Group 8"/>
            <p:cNvGrpSpPr/>
            <p:nvPr/>
          </p:nvGrpSpPr>
          <p:grpSpPr>
            <a:xfrm>
              <a:off x="1888890" y="2933700"/>
              <a:ext cx="2378310" cy="3297901"/>
              <a:chOff x="2743200" y="2438400"/>
              <a:chExt cx="2743200" cy="3803879"/>
            </a:xfrm>
          </p:grpSpPr>
          <p:sp>
            <p:nvSpPr>
              <p:cNvPr id="6" name="Oval 5"/>
              <p:cNvSpPr/>
              <p:nvPr/>
            </p:nvSpPr>
            <p:spPr>
              <a:xfrm>
                <a:off x="2743200" y="2438400"/>
                <a:ext cx="2743200" cy="2743200"/>
              </a:xfrm>
              <a:prstGeom prst="ellipse">
                <a:avLst/>
              </a:prstGeom>
              <a:solidFill>
                <a:srgbClr val="FFFFFF"/>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44" name="Rectangle 43"/>
              <p:cNvSpPr/>
              <p:nvPr/>
            </p:nvSpPr>
            <p:spPr>
              <a:xfrm>
                <a:off x="2743200" y="5638784"/>
                <a:ext cx="2724619" cy="603495"/>
              </a:xfrm>
              <a:prstGeom prst="rect">
                <a:avLst/>
              </a:prstGeom>
            </p:spPr>
            <p:txBody>
              <a:bodyPr wrap="square">
                <a:spAutoFit/>
              </a:bodyPr>
              <a:lstStyle/>
              <a:p>
                <a:pPr algn="ctr"/>
                <a:r>
                  <a:rPr lang="en-US" sz="2800" dirty="0">
                    <a:latin typeface="+mj-lt"/>
                  </a:rPr>
                  <a:t>ASCAP</a:t>
                </a:r>
              </a:p>
            </p:txBody>
          </p:sp>
        </p:grpSp>
        <p:pic>
          <p:nvPicPr>
            <p:cNvPr id="55" name="Picture 54">
              <a:extLst>
                <a:ext uri="{FF2B5EF4-FFF2-40B4-BE49-F238E27FC236}">
                  <a16:creationId xmlns:a16="http://schemas.microsoft.com/office/drawing/2014/main" xmlns="" id="{9A0230AF-D5CC-4D11-A0FA-225C8430EFE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2209800" y="3844290"/>
              <a:ext cx="1752600" cy="613410"/>
            </a:xfrm>
            <a:prstGeom prst="rect">
              <a:avLst/>
            </a:prstGeom>
          </p:spPr>
        </p:pic>
      </p:grpSp>
      <p:grpSp>
        <p:nvGrpSpPr>
          <p:cNvPr id="14" name="Group 13"/>
          <p:cNvGrpSpPr/>
          <p:nvPr/>
        </p:nvGrpSpPr>
        <p:grpSpPr>
          <a:xfrm>
            <a:off x="9197491" y="2533487"/>
            <a:ext cx="2378310" cy="3297901"/>
            <a:chOff x="7984890" y="2933700"/>
            <a:chExt cx="2378310" cy="3297901"/>
          </a:xfrm>
        </p:grpSpPr>
        <p:grpSp>
          <p:nvGrpSpPr>
            <p:cNvPr id="28" name="Group 27"/>
            <p:cNvGrpSpPr/>
            <p:nvPr/>
          </p:nvGrpSpPr>
          <p:grpSpPr>
            <a:xfrm>
              <a:off x="7984890" y="2933700"/>
              <a:ext cx="2378310" cy="3297901"/>
              <a:chOff x="2743200" y="2438400"/>
              <a:chExt cx="2743200" cy="3803879"/>
            </a:xfrm>
          </p:grpSpPr>
          <p:sp>
            <p:nvSpPr>
              <p:cNvPr id="32" name="Oval 31"/>
              <p:cNvSpPr/>
              <p:nvPr/>
            </p:nvSpPr>
            <p:spPr>
              <a:xfrm>
                <a:off x="2743200" y="2438400"/>
                <a:ext cx="2743200" cy="2743200"/>
              </a:xfrm>
              <a:prstGeom prst="ellipse">
                <a:avLst/>
              </a:prstGeom>
              <a:solidFill>
                <a:srgbClr val="FFFFFF"/>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30" name="Rectangle 29"/>
              <p:cNvSpPr/>
              <p:nvPr/>
            </p:nvSpPr>
            <p:spPr>
              <a:xfrm>
                <a:off x="2743200" y="5638784"/>
                <a:ext cx="2724619" cy="603495"/>
              </a:xfrm>
              <a:prstGeom prst="rect">
                <a:avLst/>
              </a:prstGeom>
            </p:spPr>
            <p:txBody>
              <a:bodyPr wrap="square">
                <a:spAutoFit/>
              </a:bodyPr>
              <a:lstStyle/>
              <a:p>
                <a:pPr algn="ctr"/>
                <a:r>
                  <a:rPr lang="en-US" sz="2800" dirty="0">
                    <a:latin typeface="+mj-lt"/>
                  </a:rPr>
                  <a:t>SESAC</a:t>
                </a:r>
              </a:p>
            </p:txBody>
          </p:sp>
        </p:grpSp>
        <p:pic>
          <p:nvPicPr>
            <p:cNvPr id="57" name="Picture 56">
              <a:extLst>
                <a:ext uri="{FF2B5EF4-FFF2-40B4-BE49-F238E27FC236}">
                  <a16:creationId xmlns:a16="http://schemas.microsoft.com/office/drawing/2014/main" xmlns="" id="{00E3C357-8F03-4982-9C7C-3F0474976ACB}"/>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rcRect l="2212" t="7651" r="3604" b="32056"/>
            <a:stretch/>
          </p:blipFill>
          <p:spPr>
            <a:xfrm>
              <a:off x="8305800" y="4016865"/>
              <a:ext cx="1752600" cy="364635"/>
            </a:xfrm>
            <a:prstGeom prst="rect">
              <a:avLst/>
            </a:prstGeom>
          </p:spPr>
        </p:pic>
      </p:grpSp>
      <p:grpSp>
        <p:nvGrpSpPr>
          <p:cNvPr id="17" name="Group 16"/>
          <p:cNvGrpSpPr/>
          <p:nvPr/>
        </p:nvGrpSpPr>
        <p:grpSpPr>
          <a:xfrm>
            <a:off x="12321691" y="2533487"/>
            <a:ext cx="2378310" cy="3728788"/>
            <a:chOff x="11109090" y="2781300"/>
            <a:chExt cx="2378310" cy="3728788"/>
          </a:xfrm>
        </p:grpSpPr>
        <p:grpSp>
          <p:nvGrpSpPr>
            <p:cNvPr id="34" name="Group 33"/>
            <p:cNvGrpSpPr/>
            <p:nvPr/>
          </p:nvGrpSpPr>
          <p:grpSpPr>
            <a:xfrm>
              <a:off x="11109090" y="2781300"/>
              <a:ext cx="2378310" cy="3728788"/>
              <a:chOff x="2743200" y="2438400"/>
              <a:chExt cx="2743200" cy="4300874"/>
            </a:xfrm>
          </p:grpSpPr>
          <p:sp>
            <p:nvSpPr>
              <p:cNvPr id="38" name="Oval 37"/>
              <p:cNvSpPr/>
              <p:nvPr/>
            </p:nvSpPr>
            <p:spPr>
              <a:xfrm>
                <a:off x="2743200" y="2438400"/>
                <a:ext cx="2743200" cy="2743200"/>
              </a:xfrm>
              <a:prstGeom prst="ellipse">
                <a:avLst/>
              </a:prstGeom>
              <a:solidFill>
                <a:srgbClr val="FFFFFF"/>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36" name="Rectangle 35"/>
              <p:cNvSpPr/>
              <p:nvPr/>
            </p:nvSpPr>
            <p:spPr>
              <a:xfrm>
                <a:off x="2743200" y="5638784"/>
                <a:ext cx="2724619" cy="1100490"/>
              </a:xfrm>
              <a:prstGeom prst="rect">
                <a:avLst/>
              </a:prstGeom>
            </p:spPr>
            <p:txBody>
              <a:bodyPr wrap="square">
                <a:spAutoFit/>
              </a:bodyPr>
              <a:lstStyle/>
              <a:p>
                <a:pPr algn="ctr"/>
                <a:r>
                  <a:rPr lang="en-US" sz="2800" dirty="0">
                    <a:latin typeface="+mj-lt"/>
                  </a:rPr>
                  <a:t>Harry Fox Agency</a:t>
                </a:r>
              </a:p>
            </p:txBody>
          </p:sp>
        </p:grpSp>
        <p:pic>
          <p:nvPicPr>
            <p:cNvPr id="15" name="Picture 14" descr="HFA.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506200" y="3619500"/>
              <a:ext cx="1670802" cy="762000"/>
            </a:xfrm>
            <a:prstGeom prst="rect">
              <a:avLst/>
            </a:prstGeom>
          </p:spPr>
        </p:pic>
      </p:grpSp>
      <p:grpSp>
        <p:nvGrpSpPr>
          <p:cNvPr id="19" name="Group 18"/>
          <p:cNvGrpSpPr/>
          <p:nvPr/>
        </p:nvGrpSpPr>
        <p:grpSpPr>
          <a:xfrm>
            <a:off x="6308490" y="2533487"/>
            <a:ext cx="2378310" cy="3297901"/>
            <a:chOff x="4936890" y="2781300"/>
            <a:chExt cx="2378310" cy="3297901"/>
          </a:xfrm>
        </p:grpSpPr>
        <p:grpSp>
          <p:nvGrpSpPr>
            <p:cNvPr id="23" name="Group 22"/>
            <p:cNvGrpSpPr/>
            <p:nvPr/>
          </p:nvGrpSpPr>
          <p:grpSpPr>
            <a:xfrm>
              <a:off x="4936890" y="2781300"/>
              <a:ext cx="2378310" cy="3297901"/>
              <a:chOff x="2743200" y="2438400"/>
              <a:chExt cx="2743200" cy="3803879"/>
            </a:xfrm>
          </p:grpSpPr>
          <p:sp>
            <p:nvSpPr>
              <p:cNvPr id="26" name="Oval 25"/>
              <p:cNvSpPr/>
              <p:nvPr/>
            </p:nvSpPr>
            <p:spPr>
              <a:xfrm>
                <a:off x="2743200" y="2438400"/>
                <a:ext cx="2743200" cy="2743200"/>
              </a:xfrm>
              <a:prstGeom prst="ellipse">
                <a:avLst/>
              </a:prstGeom>
              <a:solidFill>
                <a:srgbClr val="FFFFFF"/>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25" name="Rectangle 24"/>
              <p:cNvSpPr/>
              <p:nvPr/>
            </p:nvSpPr>
            <p:spPr>
              <a:xfrm>
                <a:off x="2743200" y="5638784"/>
                <a:ext cx="2724619" cy="603495"/>
              </a:xfrm>
              <a:prstGeom prst="rect">
                <a:avLst/>
              </a:prstGeom>
            </p:spPr>
            <p:txBody>
              <a:bodyPr wrap="square">
                <a:spAutoFit/>
              </a:bodyPr>
              <a:lstStyle/>
              <a:p>
                <a:pPr algn="ctr"/>
                <a:r>
                  <a:rPr lang="en-US" sz="2800" dirty="0">
                    <a:latin typeface="+mj-lt"/>
                  </a:rPr>
                  <a:t>BMI</a:t>
                </a:r>
              </a:p>
            </p:txBody>
          </p:sp>
        </p:grpSp>
        <p:pic>
          <p:nvPicPr>
            <p:cNvPr id="18" name="Picture 17" descr="BMI.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54320" y="3390900"/>
              <a:ext cx="1579880" cy="1219200"/>
            </a:xfrm>
            <a:prstGeom prst="rect">
              <a:avLst/>
            </a:prstGeom>
          </p:spPr>
        </p:pic>
      </p:grpSp>
      <p:sp>
        <p:nvSpPr>
          <p:cNvPr id="59" name="TextBox 58"/>
          <p:cNvSpPr txBox="1"/>
          <p:nvPr/>
        </p:nvSpPr>
        <p:spPr>
          <a:xfrm>
            <a:off x="4724400" y="9376946"/>
            <a:ext cx="9144000" cy="338554"/>
          </a:xfrm>
          <a:prstGeom prst="rect">
            <a:avLst/>
          </a:prstGeom>
          <a:noFill/>
        </p:spPr>
        <p:txBody>
          <a:bodyPr wrap="square" rtlCol="0">
            <a:spAutoFit/>
          </a:bodyPr>
          <a:lstStyle/>
          <a:p>
            <a:pPr algn="ctr"/>
            <a:r>
              <a:rPr lang="en-US" sz="1600" dirty="0">
                <a:solidFill>
                  <a:schemeClr val="bg1">
                    <a:lumMod val="25000"/>
                  </a:schemeClr>
                </a:solidFill>
                <a:latin typeface="Futura std"/>
                <a:cs typeface="Futura std"/>
              </a:rPr>
              <a:t>Content provided by the Music Publishers Association of the United States</a:t>
            </a:r>
            <a:endParaRPr lang="uk-UA" sz="1600" dirty="0">
              <a:solidFill>
                <a:schemeClr val="bg1">
                  <a:lumMod val="25000"/>
                </a:schemeClr>
              </a:solidFill>
              <a:latin typeface="Futura std"/>
              <a:cs typeface="Futura std"/>
            </a:endParaRPr>
          </a:p>
        </p:txBody>
      </p:sp>
      <p:sp>
        <p:nvSpPr>
          <p:cNvPr id="33" name="Rectangle 32"/>
          <p:cNvSpPr/>
          <p:nvPr/>
        </p:nvSpPr>
        <p:spPr>
          <a:xfrm>
            <a:off x="3101490" y="6401868"/>
            <a:ext cx="8458202" cy="584776"/>
          </a:xfrm>
          <a:prstGeom prst="rect">
            <a:avLst/>
          </a:prstGeom>
          <a:solidFill>
            <a:schemeClr val="bg2">
              <a:lumMod val="75000"/>
            </a:schemeClr>
          </a:solidFill>
        </p:spPr>
        <p:txBody>
          <a:bodyPr wrap="square">
            <a:spAutoFit/>
          </a:bodyPr>
          <a:lstStyle/>
          <a:p>
            <a:pPr algn="ctr"/>
            <a:r>
              <a:rPr lang="en-US" sz="3200" b="1" dirty="0">
                <a:latin typeface="+mj-lt"/>
              </a:rPr>
              <a:t>Performing Rights Organizations</a:t>
            </a:r>
            <a:endParaRPr lang="en-US" sz="3200" b="1" dirty="0">
              <a:solidFill>
                <a:schemeClr val="accent2"/>
              </a:solidFill>
              <a:latin typeface="+mj-lt"/>
            </a:endParaRPr>
          </a:p>
        </p:txBody>
      </p:sp>
      <p:sp>
        <p:nvSpPr>
          <p:cNvPr id="35" name="Rectangle 34"/>
          <p:cNvSpPr/>
          <p:nvPr/>
        </p:nvSpPr>
        <p:spPr>
          <a:xfrm>
            <a:off x="12346611" y="6395546"/>
            <a:ext cx="2378310" cy="1569660"/>
          </a:xfrm>
          <a:prstGeom prst="rect">
            <a:avLst/>
          </a:prstGeom>
          <a:solidFill>
            <a:schemeClr val="bg2">
              <a:lumMod val="75000"/>
            </a:schemeClr>
          </a:solidFill>
        </p:spPr>
        <p:txBody>
          <a:bodyPr wrap="square">
            <a:spAutoFit/>
          </a:bodyPr>
          <a:lstStyle/>
          <a:p>
            <a:pPr algn="ctr"/>
            <a:r>
              <a:rPr lang="en-US" sz="3200" b="1" dirty="0">
                <a:latin typeface="+mj-lt"/>
              </a:rPr>
              <a:t>Mechanical </a:t>
            </a:r>
          </a:p>
          <a:p>
            <a:pPr algn="ctr"/>
            <a:r>
              <a:rPr lang="en-US" sz="3200" b="1" dirty="0">
                <a:latin typeface="+mj-lt"/>
              </a:rPr>
              <a:t>Licensing </a:t>
            </a:r>
          </a:p>
          <a:p>
            <a:pPr algn="ctr"/>
            <a:r>
              <a:rPr lang="en-US" sz="3200" b="1" dirty="0">
                <a:latin typeface="+mj-lt"/>
              </a:rPr>
              <a:t>Agent</a:t>
            </a:r>
            <a:endParaRPr lang="en-US" sz="3200" b="1" dirty="0">
              <a:solidFill>
                <a:schemeClr val="accent2"/>
              </a:solidFill>
              <a:latin typeface="+mj-lt"/>
            </a:endParaRPr>
          </a:p>
        </p:txBody>
      </p:sp>
    </p:spTree>
    <p:extLst>
      <p:ext uri="{BB962C8B-B14F-4D97-AF65-F5344CB8AC3E}">
        <p14:creationId xmlns:p14="http://schemas.microsoft.com/office/powerpoint/2010/main" val="524221419"/>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400300"/>
            <a:ext cx="18288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itle 6"/>
          <p:cNvSpPr>
            <a:spLocks noGrp="1"/>
          </p:cNvSpPr>
          <p:nvPr>
            <p:ph type="title"/>
          </p:nvPr>
        </p:nvSpPr>
        <p:spPr>
          <a:xfrm>
            <a:off x="876300" y="571411"/>
            <a:ext cx="5448300" cy="1338828"/>
          </a:xfrm>
        </p:spPr>
        <p:txBody>
          <a:bodyPr/>
          <a:lstStyle/>
          <a:p>
            <a:r>
              <a:rPr lang="en-US" dirty="0"/>
              <a:t>What you </a:t>
            </a:r>
            <a:r>
              <a:rPr lang="en-US" dirty="0">
                <a:solidFill>
                  <a:schemeClr val="accent1"/>
                </a:solidFill>
              </a:rPr>
              <a:t/>
            </a:r>
            <a:br>
              <a:rPr lang="en-US" dirty="0">
                <a:solidFill>
                  <a:schemeClr val="accent1"/>
                </a:solidFill>
              </a:rPr>
            </a:br>
            <a:r>
              <a:rPr lang="en-US" dirty="0">
                <a:solidFill>
                  <a:schemeClr val="accent1"/>
                </a:solidFill>
              </a:rPr>
              <a:t>will learn</a:t>
            </a:r>
            <a:endParaRPr lang="uk-UA" dirty="0"/>
          </a:p>
        </p:txBody>
      </p:sp>
      <p:sp>
        <p:nvSpPr>
          <p:cNvPr id="25" name="Slide Number Placeholder 24"/>
          <p:cNvSpPr>
            <a:spLocks noGrp="1"/>
          </p:cNvSpPr>
          <p:nvPr>
            <p:ph type="sldNum" sz="quarter" idx="10"/>
          </p:nvPr>
        </p:nvSpPr>
        <p:spPr/>
        <p:txBody>
          <a:bodyPr/>
          <a:lstStyle/>
          <a:p>
            <a:pPr algn="l"/>
            <a:r>
              <a:rPr lang="en-US" dirty="0"/>
              <a:t>page</a:t>
            </a:r>
          </a:p>
          <a:p>
            <a:pPr algn="l"/>
            <a:r>
              <a:rPr lang="en-US" dirty="0"/>
              <a:t>0</a:t>
            </a:r>
            <a:fld id="{37D409AB-2201-4E18-8A34-C31753AD9B06}" type="slidenum">
              <a:rPr smtClean="0"/>
              <a:pPr algn="l"/>
              <a:t>2</a:t>
            </a:fld>
            <a:endParaRPr dirty="0"/>
          </a:p>
        </p:txBody>
      </p:sp>
      <p:sp>
        <p:nvSpPr>
          <p:cNvPr id="24" name="TextBox 23"/>
          <p:cNvSpPr txBox="1"/>
          <p:nvPr/>
        </p:nvSpPr>
        <p:spPr>
          <a:xfrm>
            <a:off x="10101374" y="4518273"/>
            <a:ext cx="6967426" cy="461665"/>
          </a:xfrm>
          <a:prstGeom prst="rect">
            <a:avLst/>
          </a:prstGeom>
          <a:noFill/>
        </p:spPr>
        <p:txBody>
          <a:bodyPr wrap="square" rtlCol="0">
            <a:spAutoFit/>
          </a:bodyPr>
          <a:lstStyle/>
          <a:p>
            <a:pPr marL="457200" indent="-457200">
              <a:buFont typeface="Wingdings" charset="2"/>
              <a:buChar char="ü"/>
            </a:pPr>
            <a:r>
              <a:rPr lang="en-US" sz="2400" dirty="0">
                <a:solidFill>
                  <a:schemeClr val="bg1"/>
                </a:solidFill>
              </a:rPr>
              <a:t>What is copyright and how does it affect me?</a:t>
            </a:r>
            <a:endParaRPr lang="uk-UA" sz="2800" b="1" dirty="0">
              <a:solidFill>
                <a:schemeClr val="accent1"/>
              </a:solidFill>
              <a:latin typeface="+mj-lt"/>
            </a:endParaRPr>
          </a:p>
        </p:txBody>
      </p:sp>
      <p:grpSp>
        <p:nvGrpSpPr>
          <p:cNvPr id="27" name="Group 26"/>
          <p:cNvGrpSpPr/>
          <p:nvPr/>
        </p:nvGrpSpPr>
        <p:grpSpPr>
          <a:xfrm>
            <a:off x="990600" y="4457700"/>
            <a:ext cx="7848600" cy="1523999"/>
            <a:chOff x="6711950" y="4457700"/>
            <a:chExt cx="4864100" cy="1523999"/>
          </a:xfrm>
        </p:grpSpPr>
        <p:sp>
          <p:nvSpPr>
            <p:cNvPr id="28" name="TextBox 27"/>
            <p:cNvSpPr txBox="1"/>
            <p:nvPr/>
          </p:nvSpPr>
          <p:spPr>
            <a:xfrm>
              <a:off x="6863443" y="4589502"/>
              <a:ext cx="4561114" cy="1107996"/>
            </a:xfrm>
            <a:prstGeom prst="rect">
              <a:avLst/>
            </a:prstGeom>
            <a:noFill/>
          </p:spPr>
          <p:txBody>
            <a:bodyPr wrap="square" rtlCol="0">
              <a:spAutoFit/>
            </a:bodyPr>
            <a:lstStyle/>
            <a:p>
              <a:pPr algn="ctr"/>
              <a:r>
                <a:rPr lang="en-US" sz="6600" b="1" dirty="0">
                  <a:solidFill>
                    <a:schemeClr val="accent1"/>
                  </a:solidFill>
                  <a:ea typeface="Roboto Condensed" panose="02000000000000000000" pitchFamily="2" charset="0"/>
                  <a:cs typeface="Lato Semibold" panose="020F0502020204030203" pitchFamily="34" charset="0"/>
                </a:rPr>
                <a:t>copyright </a:t>
              </a:r>
              <a:r>
                <a:rPr lang="en-US" sz="6600" b="1" dirty="0">
                  <a:solidFill>
                    <a:schemeClr val="bg1"/>
                  </a:solidFill>
                  <a:ea typeface="Roboto Condensed" panose="02000000000000000000" pitchFamily="2" charset="0"/>
                  <a:cs typeface="Lato Semibold" panose="020F0502020204030203" pitchFamily="34" charset="0"/>
                </a:rPr>
                <a:t>and you</a:t>
              </a:r>
              <a:r>
                <a:rPr lang="en-US" sz="6600" b="1" dirty="0">
                  <a:solidFill>
                    <a:schemeClr val="bg1"/>
                  </a:solidFill>
                  <a:ea typeface="Lato Semibold" panose="020F0502020204030203" pitchFamily="34" charset="0"/>
                  <a:cs typeface="Lato Semibold" panose="020F0502020204030203" pitchFamily="34" charset="0"/>
                </a:rPr>
                <a:t>.</a:t>
              </a:r>
              <a:endParaRPr lang="ru-RU" sz="6600" b="1" dirty="0">
                <a:solidFill>
                  <a:schemeClr val="bg1"/>
                </a:solidFill>
                <a:ea typeface="Lato Semibold" panose="020F0502020204030203" pitchFamily="34" charset="0"/>
                <a:cs typeface="Lato Semibold" panose="020F0502020204030203" pitchFamily="34" charset="0"/>
              </a:endParaRPr>
            </a:p>
          </p:txBody>
        </p:sp>
        <p:grpSp>
          <p:nvGrpSpPr>
            <p:cNvPr id="29" name="Group 28"/>
            <p:cNvGrpSpPr/>
            <p:nvPr/>
          </p:nvGrpSpPr>
          <p:grpSpPr>
            <a:xfrm>
              <a:off x="6711950" y="4457700"/>
              <a:ext cx="685800" cy="685800"/>
              <a:chOff x="6324600" y="4114799"/>
              <a:chExt cx="685800" cy="685800"/>
            </a:xfrm>
          </p:grpSpPr>
          <p:cxnSp>
            <p:nvCxnSpPr>
              <p:cNvPr id="33" name="Straight Connector 32"/>
              <p:cNvCxnSpPr/>
              <p:nvPr/>
            </p:nvCxnSpPr>
            <p:spPr>
              <a:xfrm flipV="1">
                <a:off x="6324600" y="4114799"/>
                <a:ext cx="0" cy="685800"/>
              </a:xfrm>
              <a:prstGeom prst="line">
                <a:avLst/>
              </a:prstGeom>
              <a:ln w="381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6324600" y="4114799"/>
                <a:ext cx="685800" cy="0"/>
              </a:xfrm>
              <a:prstGeom prst="line">
                <a:avLst/>
              </a:prstGeom>
              <a:ln w="381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rot="10800000">
              <a:off x="10890250" y="5295899"/>
              <a:ext cx="685800" cy="685800"/>
              <a:chOff x="6324600" y="3962400"/>
              <a:chExt cx="685800" cy="685800"/>
            </a:xfrm>
          </p:grpSpPr>
          <p:cxnSp>
            <p:nvCxnSpPr>
              <p:cNvPr id="31" name="Straight Connector 30"/>
              <p:cNvCxnSpPr/>
              <p:nvPr/>
            </p:nvCxnSpPr>
            <p:spPr>
              <a:xfrm flipV="1">
                <a:off x="6324600" y="3962400"/>
                <a:ext cx="0" cy="685800"/>
              </a:xfrm>
              <a:prstGeom prst="line">
                <a:avLst/>
              </a:prstGeom>
              <a:ln w="381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324600" y="3962400"/>
                <a:ext cx="685800" cy="0"/>
              </a:xfrm>
              <a:prstGeom prst="line">
                <a:avLst/>
              </a:prstGeom>
              <a:ln w="381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grpSp>
      </p:grpSp>
      <p:sp>
        <p:nvSpPr>
          <p:cNvPr id="14" name="TextBox 13"/>
          <p:cNvSpPr txBox="1"/>
          <p:nvPr/>
        </p:nvSpPr>
        <p:spPr>
          <a:xfrm>
            <a:off x="10101374" y="5226903"/>
            <a:ext cx="6967426" cy="830997"/>
          </a:xfrm>
          <a:prstGeom prst="rect">
            <a:avLst/>
          </a:prstGeom>
          <a:noFill/>
        </p:spPr>
        <p:txBody>
          <a:bodyPr wrap="square" rtlCol="0">
            <a:spAutoFit/>
          </a:bodyPr>
          <a:lstStyle/>
          <a:p>
            <a:pPr marL="457200" indent="-457200">
              <a:buFont typeface="Wingdings" charset="2"/>
              <a:buChar char="ü"/>
            </a:pPr>
            <a:r>
              <a:rPr lang="en-US" sz="2400" dirty="0">
                <a:solidFill>
                  <a:schemeClr val="bg1"/>
                </a:solidFill>
              </a:rPr>
              <a:t>What do copyright laws allow me to do as an educator?</a:t>
            </a:r>
            <a:endParaRPr lang="uk-UA" sz="2800" b="1" dirty="0">
              <a:solidFill>
                <a:schemeClr val="accent1"/>
              </a:solidFill>
              <a:latin typeface="+mj-lt"/>
            </a:endParaRPr>
          </a:p>
        </p:txBody>
      </p:sp>
      <p:sp>
        <p:nvSpPr>
          <p:cNvPr id="16" name="TextBox 15"/>
          <p:cNvSpPr txBox="1"/>
          <p:nvPr/>
        </p:nvSpPr>
        <p:spPr>
          <a:xfrm>
            <a:off x="4724400" y="9486900"/>
            <a:ext cx="9144000" cy="338554"/>
          </a:xfrm>
          <a:prstGeom prst="rect">
            <a:avLst/>
          </a:prstGeom>
          <a:noFill/>
        </p:spPr>
        <p:txBody>
          <a:bodyPr wrap="square" rtlCol="0">
            <a:spAutoFit/>
          </a:bodyPr>
          <a:lstStyle/>
          <a:p>
            <a:pPr algn="ctr"/>
            <a:r>
              <a:rPr lang="en-US" sz="1600" dirty="0">
                <a:solidFill>
                  <a:schemeClr val="bg1">
                    <a:lumMod val="25000"/>
                  </a:schemeClr>
                </a:solidFill>
                <a:latin typeface="Futura std"/>
                <a:cs typeface="Futura std"/>
              </a:rPr>
              <a:t>Content provided by the Music Publishers Association of the United States</a:t>
            </a:r>
            <a:endParaRPr lang="uk-UA" sz="1600" dirty="0">
              <a:solidFill>
                <a:schemeClr val="bg1">
                  <a:lumMod val="25000"/>
                </a:schemeClr>
              </a:solidFill>
              <a:latin typeface="Futura std"/>
              <a:cs typeface="Futura std"/>
            </a:endParaRPr>
          </a:p>
        </p:txBody>
      </p:sp>
    </p:spTree>
    <p:extLst>
      <p:ext uri="{BB962C8B-B14F-4D97-AF65-F5344CB8AC3E}">
        <p14:creationId xmlns:p14="http://schemas.microsoft.com/office/powerpoint/2010/main" val="29288743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1000"/>
                                        <p:tgtEl>
                                          <p:spTgt spid="27"/>
                                        </p:tgtEl>
                                      </p:cBhvr>
                                    </p:animEffect>
                                    <p:anim calcmode="lin" valueType="num">
                                      <p:cBhvr>
                                        <p:cTn id="12" dur="1000" fill="hold"/>
                                        <p:tgtEl>
                                          <p:spTgt spid="27"/>
                                        </p:tgtEl>
                                        <p:attrNameLst>
                                          <p:attrName>ppt_x</p:attrName>
                                        </p:attrNameLst>
                                      </p:cBhvr>
                                      <p:tavLst>
                                        <p:tav tm="0">
                                          <p:val>
                                            <p:strVal val="#ppt_x"/>
                                          </p:val>
                                        </p:tav>
                                        <p:tav tm="100000">
                                          <p:val>
                                            <p:strVal val="#ppt_x"/>
                                          </p:val>
                                        </p:tav>
                                      </p:tavLst>
                                    </p:anim>
                                    <p:anim calcmode="lin" valueType="num">
                                      <p:cBhvr>
                                        <p:cTn id="13" dur="900" decel="100000" fill="hold"/>
                                        <p:tgtEl>
                                          <p:spTgt spid="27"/>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4"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571411"/>
            <a:ext cx="8801100" cy="1962076"/>
          </a:xfrm>
        </p:spPr>
        <p:txBody>
          <a:bodyPr/>
          <a:lstStyle/>
          <a:p>
            <a:r>
              <a:rPr lang="en-US" dirty="0"/>
              <a:t>MPA</a:t>
            </a:r>
            <a:br>
              <a:rPr lang="en-US" dirty="0"/>
            </a:br>
            <a:r>
              <a:rPr lang="en-US" dirty="0">
                <a:solidFill>
                  <a:schemeClr val="accent1"/>
                </a:solidFill>
              </a:rPr>
              <a:t>a resource for direct licensing</a:t>
            </a:r>
            <a:endParaRPr lang="uk-UA" dirty="0">
              <a:solidFill>
                <a:schemeClr val="accent1"/>
              </a:solidFill>
            </a:endParaRPr>
          </a:p>
        </p:txBody>
      </p:sp>
      <p:sp>
        <p:nvSpPr>
          <p:cNvPr id="3" name="Slide Number Placeholder 2"/>
          <p:cNvSpPr>
            <a:spLocks noGrp="1"/>
          </p:cNvSpPr>
          <p:nvPr>
            <p:ph type="sldNum" sz="quarter" idx="10"/>
          </p:nvPr>
        </p:nvSpPr>
        <p:spPr/>
        <p:txBody>
          <a:bodyPr/>
          <a:lstStyle/>
          <a:p>
            <a:pPr algn="l"/>
            <a:r>
              <a:rPr lang="en-US" dirty="0"/>
              <a:t>page</a:t>
            </a:r>
          </a:p>
          <a:p>
            <a:pPr algn="l"/>
            <a:fld id="{37D409AB-2201-4E18-8A34-C31753AD9B06}" type="slidenum">
              <a:rPr smtClean="0"/>
              <a:pPr algn="l"/>
              <a:t>20</a:t>
            </a:fld>
            <a:endParaRPr dirty="0"/>
          </a:p>
        </p:txBody>
      </p:sp>
      <p:sp>
        <p:nvSpPr>
          <p:cNvPr id="59" name="TextBox 58"/>
          <p:cNvSpPr txBox="1"/>
          <p:nvPr/>
        </p:nvSpPr>
        <p:spPr>
          <a:xfrm>
            <a:off x="4724400" y="9376946"/>
            <a:ext cx="9144000" cy="338554"/>
          </a:xfrm>
          <a:prstGeom prst="rect">
            <a:avLst/>
          </a:prstGeom>
          <a:noFill/>
        </p:spPr>
        <p:txBody>
          <a:bodyPr wrap="square" rtlCol="0">
            <a:spAutoFit/>
          </a:bodyPr>
          <a:lstStyle/>
          <a:p>
            <a:pPr algn="ctr"/>
            <a:r>
              <a:rPr lang="en-US" sz="1600" dirty="0">
                <a:solidFill>
                  <a:schemeClr val="bg1">
                    <a:lumMod val="25000"/>
                  </a:schemeClr>
                </a:solidFill>
                <a:latin typeface="Futura std"/>
                <a:cs typeface="Futura std"/>
              </a:rPr>
              <a:t>Content provided by the Music Publishers Association of the United States</a:t>
            </a:r>
            <a:endParaRPr lang="uk-UA" sz="1600" dirty="0">
              <a:solidFill>
                <a:schemeClr val="bg1">
                  <a:lumMod val="25000"/>
                </a:schemeClr>
              </a:solidFill>
              <a:latin typeface="Futura std"/>
              <a:cs typeface="Futura std"/>
            </a:endParaRPr>
          </a:p>
        </p:txBody>
      </p:sp>
      <p:grpSp>
        <p:nvGrpSpPr>
          <p:cNvPr id="40" name="Group 39"/>
          <p:cNvGrpSpPr/>
          <p:nvPr/>
        </p:nvGrpSpPr>
        <p:grpSpPr>
          <a:xfrm>
            <a:off x="7495524" y="2723740"/>
            <a:ext cx="2378310" cy="3809440"/>
            <a:chOff x="2743200" y="2438400"/>
            <a:chExt cx="2743200" cy="4393899"/>
          </a:xfrm>
        </p:grpSpPr>
        <p:sp>
          <p:nvSpPr>
            <p:cNvPr id="48" name="Oval 47"/>
            <p:cNvSpPr/>
            <p:nvPr/>
          </p:nvSpPr>
          <p:spPr>
            <a:xfrm>
              <a:off x="2743200" y="2438400"/>
              <a:ext cx="2743200" cy="2743201"/>
            </a:xfrm>
            <a:prstGeom prst="ellipse">
              <a:avLst/>
            </a:prstGeom>
            <a:solidFill>
              <a:schemeClr val="bg2"/>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47" name="Rectangle 46"/>
            <p:cNvSpPr/>
            <p:nvPr/>
          </p:nvSpPr>
          <p:spPr>
            <a:xfrm>
              <a:off x="2761781" y="5234813"/>
              <a:ext cx="2724619" cy="1597486"/>
            </a:xfrm>
            <a:prstGeom prst="rect">
              <a:avLst/>
            </a:prstGeom>
          </p:spPr>
          <p:txBody>
            <a:bodyPr wrap="square">
              <a:spAutoFit/>
            </a:bodyPr>
            <a:lstStyle/>
            <a:p>
              <a:pPr algn="ctr"/>
              <a:r>
                <a:rPr lang="en-US" sz="2800" dirty="0">
                  <a:latin typeface="+mj-lt"/>
                </a:rPr>
                <a:t>Music</a:t>
              </a:r>
            </a:p>
            <a:p>
              <a:pPr algn="ctr"/>
              <a:r>
                <a:rPr lang="en-US" sz="2800" dirty="0">
                  <a:latin typeface="+mj-lt"/>
                </a:rPr>
                <a:t>Publishers Association</a:t>
              </a:r>
              <a:endParaRPr lang="en-US" sz="2000" dirty="0">
                <a:solidFill>
                  <a:srgbClr val="FB2A2F"/>
                </a:solidFill>
                <a:latin typeface="+mj-lt"/>
              </a:endParaRPr>
            </a:p>
          </p:txBody>
        </p:sp>
      </p:grpSp>
      <p:pic>
        <p:nvPicPr>
          <p:cNvPr id="31" name="Picture 30" descr="MPA Glob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0" y="2511343"/>
            <a:ext cx="2738957" cy="2794402"/>
          </a:xfrm>
          <a:prstGeom prst="rect">
            <a:avLst/>
          </a:prstGeom>
        </p:spPr>
      </p:pic>
      <p:sp>
        <p:nvSpPr>
          <p:cNvPr id="37" name="Rectangle 36"/>
          <p:cNvSpPr/>
          <p:nvPr/>
        </p:nvSpPr>
        <p:spPr>
          <a:xfrm>
            <a:off x="5638800" y="6585799"/>
            <a:ext cx="6248400" cy="584775"/>
          </a:xfrm>
          <a:prstGeom prst="rect">
            <a:avLst/>
          </a:prstGeom>
          <a:solidFill>
            <a:schemeClr val="bg2">
              <a:lumMod val="75000"/>
            </a:schemeClr>
          </a:solidFill>
        </p:spPr>
        <p:txBody>
          <a:bodyPr wrap="square">
            <a:spAutoFit/>
          </a:bodyPr>
          <a:lstStyle/>
          <a:p>
            <a:pPr algn="ctr"/>
            <a:r>
              <a:rPr lang="en-US" sz="3200" b="1" dirty="0">
                <a:latin typeface="+mj-lt"/>
              </a:rPr>
              <a:t>Direct Licensing Resource</a:t>
            </a:r>
            <a:endParaRPr lang="en-US" sz="3200" b="1" dirty="0">
              <a:solidFill>
                <a:schemeClr val="accent2"/>
              </a:solidFill>
              <a:latin typeface="+mj-lt"/>
            </a:endParaRPr>
          </a:p>
        </p:txBody>
      </p:sp>
    </p:spTree>
    <p:extLst>
      <p:ext uri="{BB962C8B-B14F-4D97-AF65-F5344CB8AC3E}">
        <p14:creationId xmlns:p14="http://schemas.microsoft.com/office/powerpoint/2010/main" val="281846060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300" y="571411"/>
            <a:ext cx="8191500" cy="1350370"/>
          </a:xfrm>
        </p:spPr>
        <p:txBody>
          <a:bodyPr/>
          <a:lstStyle/>
          <a:p>
            <a:r>
              <a:rPr lang="en-US" dirty="0"/>
              <a:t>performance licenses for </a:t>
            </a:r>
            <a:r>
              <a:rPr lang="en-US" dirty="0" err="1">
                <a:solidFill>
                  <a:schemeClr val="accent1"/>
                </a:solidFill>
              </a:rPr>
              <a:t>dramatico</a:t>
            </a:r>
            <a:r>
              <a:rPr lang="en-US" dirty="0">
                <a:solidFill>
                  <a:schemeClr val="accent1"/>
                </a:solidFill>
              </a:rPr>
              <a:t>-musical works</a:t>
            </a:r>
            <a:endParaRPr lang="uk-UA" dirty="0">
              <a:solidFill>
                <a:schemeClr val="accent1"/>
              </a:solidFill>
            </a:endParaRPr>
          </a:p>
        </p:txBody>
      </p:sp>
      <p:sp>
        <p:nvSpPr>
          <p:cNvPr id="3" name="Slide Number Placeholder 2"/>
          <p:cNvSpPr>
            <a:spLocks noGrp="1"/>
          </p:cNvSpPr>
          <p:nvPr>
            <p:ph type="sldNum" sz="quarter" idx="10"/>
          </p:nvPr>
        </p:nvSpPr>
        <p:spPr/>
        <p:txBody>
          <a:bodyPr/>
          <a:lstStyle/>
          <a:p>
            <a:pPr algn="l"/>
            <a:r>
              <a:rPr lang="en-US" dirty="0"/>
              <a:t>page</a:t>
            </a:r>
          </a:p>
          <a:p>
            <a:pPr algn="l"/>
            <a:fld id="{37D409AB-2201-4E18-8A34-C31753AD9B06}" type="slidenum">
              <a:rPr smtClean="0"/>
              <a:pPr algn="l"/>
              <a:t>21</a:t>
            </a:fld>
            <a:endParaRPr dirty="0"/>
          </a:p>
        </p:txBody>
      </p:sp>
      <p:sp>
        <p:nvSpPr>
          <p:cNvPr id="10" name="Rectangle 9"/>
          <p:cNvSpPr/>
          <p:nvPr/>
        </p:nvSpPr>
        <p:spPr>
          <a:xfrm>
            <a:off x="0" y="2400300"/>
            <a:ext cx="18288000" cy="61722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7" name="Rectangle 16"/>
          <p:cNvSpPr/>
          <p:nvPr/>
        </p:nvSpPr>
        <p:spPr>
          <a:xfrm>
            <a:off x="889000" y="3569945"/>
            <a:ext cx="9245600" cy="659155"/>
          </a:xfrm>
          <a:prstGeom prst="rect">
            <a:avLst/>
          </a:prstGeom>
        </p:spPr>
        <p:txBody>
          <a:bodyPr wrap="square">
            <a:spAutoFit/>
          </a:bodyPr>
          <a:lstStyle/>
          <a:p>
            <a:pPr marL="457200" indent="-457200">
              <a:lnSpc>
                <a:spcPct val="150000"/>
              </a:lnSpc>
              <a:buFont typeface="Wingdings" charset="2"/>
              <a:buChar char="ü"/>
            </a:pPr>
            <a:r>
              <a:rPr lang="en-US" sz="2600" dirty="0">
                <a:solidFill>
                  <a:srgbClr val="F2F2F5"/>
                </a:solidFill>
                <a:latin typeface="+mj-lt"/>
              </a:rPr>
              <a:t>Helpful Links</a:t>
            </a:r>
          </a:p>
        </p:txBody>
      </p:sp>
      <p:sp>
        <p:nvSpPr>
          <p:cNvPr id="25" name="Rectangle 24"/>
          <p:cNvSpPr/>
          <p:nvPr/>
        </p:nvSpPr>
        <p:spPr>
          <a:xfrm>
            <a:off x="914400" y="3092465"/>
            <a:ext cx="9067800" cy="492443"/>
          </a:xfrm>
          <a:prstGeom prst="rect">
            <a:avLst/>
          </a:prstGeom>
        </p:spPr>
        <p:txBody>
          <a:bodyPr wrap="square">
            <a:spAutoFit/>
          </a:bodyPr>
          <a:lstStyle/>
          <a:p>
            <a:pPr marL="457200" indent="-457200">
              <a:buFont typeface="Wingdings" charset="2"/>
              <a:buChar char="ü"/>
            </a:pPr>
            <a:r>
              <a:rPr lang="en-US" sz="2600" dirty="0">
                <a:solidFill>
                  <a:schemeClr val="bg1"/>
                </a:solidFill>
                <a:latin typeface="+mj-lt"/>
              </a:rPr>
              <a:t>Musicals, musical reviews, operas, ballets, etc.</a:t>
            </a:r>
            <a:endParaRPr lang="en-US" sz="2600" dirty="0">
              <a:solidFill>
                <a:srgbClr val="F2F2F5"/>
              </a:solidFill>
              <a:latin typeface="+mj-lt"/>
            </a:endParaRPr>
          </a:p>
        </p:txBody>
      </p:sp>
      <p:pic>
        <p:nvPicPr>
          <p:cNvPr id="6" name="Picture Placeholder 5"/>
          <p:cNvPicPr>
            <a:picLocks noGrp="1" noChangeAspect="1"/>
          </p:cNvPicPr>
          <p:nvPr>
            <p:ph type="pic" sz="quarter" idx="11"/>
          </p:nvPr>
        </p:nvPicPr>
        <p:blipFill>
          <a:blip r:embed="rId3"/>
          <a:srcRect l="2793" r="2793"/>
          <a:stretch>
            <a:fillRect/>
          </a:stretch>
        </p:blipFill>
        <p:spPr>
          <a:xfrm>
            <a:off x="9601200" y="2400300"/>
            <a:ext cx="8686800" cy="6172200"/>
          </a:xfrm>
        </p:spPr>
      </p:pic>
      <p:sp>
        <p:nvSpPr>
          <p:cNvPr id="21" name="TextBox 20"/>
          <p:cNvSpPr txBox="1"/>
          <p:nvPr/>
        </p:nvSpPr>
        <p:spPr>
          <a:xfrm>
            <a:off x="4724400" y="9376946"/>
            <a:ext cx="9144000" cy="338554"/>
          </a:xfrm>
          <a:prstGeom prst="rect">
            <a:avLst/>
          </a:prstGeom>
          <a:noFill/>
        </p:spPr>
        <p:txBody>
          <a:bodyPr wrap="square" rtlCol="0">
            <a:spAutoFit/>
          </a:bodyPr>
          <a:lstStyle/>
          <a:p>
            <a:pPr algn="ctr"/>
            <a:r>
              <a:rPr lang="en-US" sz="1600" dirty="0">
                <a:solidFill>
                  <a:schemeClr val="bg1">
                    <a:lumMod val="25000"/>
                  </a:schemeClr>
                </a:solidFill>
                <a:latin typeface="Futura std"/>
                <a:cs typeface="Futura std"/>
              </a:rPr>
              <a:t>Content provided by the Music Publishers Association of the United States</a:t>
            </a:r>
            <a:endParaRPr lang="uk-UA" sz="1600" dirty="0">
              <a:solidFill>
                <a:schemeClr val="bg1">
                  <a:lumMod val="25000"/>
                </a:schemeClr>
              </a:solidFill>
              <a:latin typeface="Futura std"/>
              <a:cs typeface="Futura std"/>
            </a:endParaRPr>
          </a:p>
        </p:txBody>
      </p:sp>
      <p:sp>
        <p:nvSpPr>
          <p:cNvPr id="22" name="Rectangle 21"/>
          <p:cNvSpPr/>
          <p:nvPr/>
        </p:nvSpPr>
        <p:spPr>
          <a:xfrm>
            <a:off x="1371600" y="4457700"/>
            <a:ext cx="8712200" cy="2277547"/>
          </a:xfrm>
          <a:prstGeom prst="rect">
            <a:avLst/>
          </a:prstGeom>
        </p:spPr>
        <p:txBody>
          <a:bodyPr wrap="square">
            <a:spAutoFit/>
          </a:bodyPr>
          <a:lstStyle/>
          <a:p>
            <a:pPr>
              <a:lnSpc>
                <a:spcPct val="150000"/>
              </a:lnSpc>
            </a:pPr>
            <a:r>
              <a:rPr lang="en-US" sz="2400" dirty="0">
                <a:solidFill>
                  <a:schemeClr val="accent1"/>
                </a:solidFill>
                <a:latin typeface="+mj-lt"/>
                <a:hlinkClick r:id="rId4"/>
              </a:rPr>
              <a:t>http://www.musicals101.com/alphinde.htm</a:t>
            </a:r>
            <a:r>
              <a:rPr lang="en-US" sz="2400" dirty="0">
                <a:solidFill>
                  <a:schemeClr val="accent1"/>
                </a:solidFill>
                <a:latin typeface="+mj-lt"/>
              </a:rPr>
              <a:t> </a:t>
            </a:r>
          </a:p>
          <a:p>
            <a:pPr>
              <a:lnSpc>
                <a:spcPct val="150000"/>
              </a:lnSpc>
            </a:pPr>
            <a:r>
              <a:rPr lang="en-US" sz="2400" dirty="0">
                <a:solidFill>
                  <a:srgbClr val="FB2A2F"/>
                </a:solidFill>
                <a:latin typeface="+mj-lt"/>
                <a:hlinkClick r:id="rId5"/>
              </a:rPr>
              <a:t>http://broadwaymusicalhome.com/production-rights.htm</a:t>
            </a:r>
            <a:endParaRPr lang="en-US" sz="2400" dirty="0">
              <a:solidFill>
                <a:srgbClr val="FB2A2F"/>
              </a:solidFill>
              <a:latin typeface="+mj-lt"/>
            </a:endParaRPr>
          </a:p>
          <a:p>
            <a:pPr>
              <a:lnSpc>
                <a:spcPct val="150000"/>
              </a:lnSpc>
            </a:pPr>
            <a:r>
              <a:rPr lang="en-US" sz="2400" dirty="0">
                <a:solidFill>
                  <a:srgbClr val="FB2A2F"/>
                </a:solidFill>
                <a:latin typeface="+mj-lt"/>
                <a:hlinkClick r:id="rId6"/>
              </a:rPr>
              <a:t>http://www.mtishows.com</a:t>
            </a:r>
            <a:r>
              <a:rPr lang="en-US" sz="2400" dirty="0">
                <a:solidFill>
                  <a:srgbClr val="FB2A2F"/>
                </a:solidFill>
                <a:latin typeface="+mj-lt"/>
              </a:rPr>
              <a:t> </a:t>
            </a:r>
          </a:p>
          <a:p>
            <a:pPr>
              <a:lnSpc>
                <a:spcPct val="150000"/>
              </a:lnSpc>
            </a:pPr>
            <a:r>
              <a:rPr lang="en-US" sz="2400" dirty="0">
                <a:solidFill>
                  <a:srgbClr val="FB2A2F"/>
                </a:solidFill>
                <a:latin typeface="+mj-lt"/>
              </a:rPr>
              <a:t> </a:t>
            </a:r>
          </a:p>
        </p:txBody>
      </p:sp>
    </p:spTree>
    <p:extLst>
      <p:ext uri="{BB962C8B-B14F-4D97-AF65-F5344CB8AC3E}">
        <p14:creationId xmlns:p14="http://schemas.microsoft.com/office/powerpoint/2010/main" val="1732876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6" presetClass="emph" presetSubtype="0" fill="hold" grpId="0" nodeType="afterEffect">
                                  <p:stCondLst>
                                    <p:cond delay="0"/>
                                  </p:stCondLst>
                                  <p:childTnLst>
                                    <p:animEffect transition="out" filter="fade">
                                      <p:cBhvr>
                                        <p:cTn id="10" dur="500" tmFilter="0, 0; .2, .5; .8, .5; 1, 0"/>
                                        <p:tgtEl>
                                          <p:spTgt spid="10"/>
                                        </p:tgtEl>
                                      </p:cBhvr>
                                    </p:animEffect>
                                    <p:animScale>
                                      <p:cBhvr>
                                        <p:cTn id="11" dur="250" autoRev="1" fill="hold"/>
                                        <p:tgtEl>
                                          <p:spTgt spid="10"/>
                                        </p:tgtEl>
                                      </p:cBhvr>
                                      <p:by x="105000" y="105000"/>
                                    </p:animScale>
                                  </p:childTnLst>
                                </p:cTn>
                              </p:par>
                              <p:par>
                                <p:cTn id="12" presetID="10" presetClass="entr" presetSubtype="0"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37"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anim calcmode="lin" valueType="num">
                                      <p:cBhvr>
                                        <p:cTn id="21" dur="500" fill="hold"/>
                                        <p:tgtEl>
                                          <p:spTgt spid="22"/>
                                        </p:tgtEl>
                                        <p:attrNameLst>
                                          <p:attrName>ppt_x</p:attrName>
                                        </p:attrNameLst>
                                      </p:cBhvr>
                                      <p:tavLst>
                                        <p:tav tm="0">
                                          <p:val>
                                            <p:strVal val="#ppt_x"/>
                                          </p:val>
                                        </p:tav>
                                        <p:tav tm="100000">
                                          <p:val>
                                            <p:strVal val="#ppt_x"/>
                                          </p:val>
                                        </p:tav>
                                      </p:tavLst>
                                    </p:anim>
                                    <p:anim calcmode="lin" valueType="num">
                                      <p:cBhvr>
                                        <p:cTn id="22" dur="450" decel="100000" fill="hold"/>
                                        <p:tgtEl>
                                          <p:spTgt spid="22"/>
                                        </p:tgtEl>
                                        <p:attrNameLst>
                                          <p:attrName>ppt_y</p:attrName>
                                        </p:attrNameLst>
                                      </p:cBhvr>
                                      <p:tavLst>
                                        <p:tav tm="0">
                                          <p:val>
                                            <p:strVal val="#ppt_y+1"/>
                                          </p:val>
                                        </p:tav>
                                        <p:tav tm="100000">
                                          <p:val>
                                            <p:strVal val="#ppt_y-.03"/>
                                          </p:val>
                                        </p:tav>
                                      </p:tavLst>
                                    </p:anim>
                                    <p:anim calcmode="lin" valueType="num">
                                      <p:cBhvr>
                                        <p:cTn id="23" dur="50" accel="100000" fill="hold">
                                          <p:stCondLst>
                                            <p:cond delay="450"/>
                                          </p:stCondLst>
                                        </p:cTn>
                                        <p:tgtEl>
                                          <p:spTgt spid="2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7" grpId="0"/>
      <p:bldP spid="25" grpId="0"/>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5448300" cy="1338828"/>
          </a:xfrm>
        </p:spPr>
        <p:txBody>
          <a:bodyPr/>
          <a:lstStyle/>
          <a:p>
            <a:r>
              <a:rPr lang="en-US" dirty="0">
                <a:solidFill>
                  <a:schemeClr val="accent1"/>
                </a:solidFill>
              </a:rPr>
              <a:t>video recordings:</a:t>
            </a:r>
            <a:r>
              <a:rPr lang="en-US" dirty="0"/>
              <a:t/>
            </a:r>
            <a:br>
              <a:rPr lang="en-US" dirty="0"/>
            </a:br>
            <a:r>
              <a:rPr lang="en-US" dirty="0"/>
              <a:t>can I make them?</a:t>
            </a:r>
            <a:endParaRPr lang="uk-UA" dirty="0"/>
          </a:p>
        </p:txBody>
      </p:sp>
      <p:sp>
        <p:nvSpPr>
          <p:cNvPr id="3" name="Slide Number Placeholder 2"/>
          <p:cNvSpPr>
            <a:spLocks noGrp="1"/>
          </p:cNvSpPr>
          <p:nvPr>
            <p:ph type="sldNum" sz="quarter" idx="10"/>
          </p:nvPr>
        </p:nvSpPr>
        <p:spPr/>
        <p:txBody>
          <a:bodyPr/>
          <a:lstStyle/>
          <a:p>
            <a:pPr algn="l"/>
            <a:r>
              <a:rPr lang="en-US" dirty="0"/>
              <a:t>page</a:t>
            </a:r>
          </a:p>
          <a:p>
            <a:pPr algn="l"/>
            <a:fld id="{37D409AB-2201-4E18-8A34-C31753AD9B06}" type="slidenum">
              <a:rPr smtClean="0"/>
              <a:pPr algn="l"/>
              <a:t>22</a:t>
            </a:fld>
            <a:endParaRPr dirty="0"/>
          </a:p>
        </p:txBody>
      </p:sp>
      <p:grpSp>
        <p:nvGrpSpPr>
          <p:cNvPr id="6" name="Group 5"/>
          <p:cNvGrpSpPr/>
          <p:nvPr/>
        </p:nvGrpSpPr>
        <p:grpSpPr>
          <a:xfrm>
            <a:off x="2286000" y="2946380"/>
            <a:ext cx="6400800" cy="4330720"/>
            <a:chOff x="2286000" y="2743200"/>
            <a:chExt cx="6400800" cy="4330720"/>
          </a:xfrm>
        </p:grpSpPr>
        <p:sp>
          <p:nvSpPr>
            <p:cNvPr id="4" name="Rectangle 3"/>
            <p:cNvSpPr/>
            <p:nvPr/>
          </p:nvSpPr>
          <p:spPr>
            <a:xfrm>
              <a:off x="2286000" y="2743200"/>
              <a:ext cx="5715000" cy="646331"/>
            </a:xfrm>
            <a:prstGeom prst="rect">
              <a:avLst/>
            </a:prstGeom>
          </p:spPr>
          <p:txBody>
            <a:bodyPr wrap="square">
              <a:spAutoFit/>
            </a:bodyPr>
            <a:lstStyle/>
            <a:p>
              <a:r>
                <a:rPr lang="en-US" sz="3600" dirty="0">
                  <a:latin typeface="+mj-lt"/>
                </a:rPr>
                <a:t>synchronization license</a:t>
              </a:r>
              <a:endParaRPr lang="en-US" sz="3200" dirty="0">
                <a:solidFill>
                  <a:schemeClr val="accent2"/>
                </a:solidFill>
                <a:latin typeface="+mj-lt"/>
              </a:endParaRPr>
            </a:p>
          </p:txBody>
        </p:sp>
        <p:sp>
          <p:nvSpPr>
            <p:cNvPr id="5" name="Rectangle 4"/>
            <p:cNvSpPr/>
            <p:nvPr/>
          </p:nvSpPr>
          <p:spPr>
            <a:xfrm>
              <a:off x="2286000" y="3657600"/>
              <a:ext cx="6400800" cy="3416320"/>
            </a:xfrm>
            <a:prstGeom prst="rect">
              <a:avLst/>
            </a:prstGeom>
          </p:spPr>
          <p:txBody>
            <a:bodyPr wrap="square">
              <a:spAutoFit/>
            </a:bodyPr>
            <a:lstStyle/>
            <a:p>
              <a:pPr marL="342900" indent="-342900">
                <a:buFont typeface="Arial"/>
                <a:buChar char="•"/>
              </a:pPr>
              <a:r>
                <a:rPr lang="en-US" sz="2400" dirty="0">
                  <a:solidFill>
                    <a:schemeClr val="tx2"/>
                  </a:solidFill>
                  <a:latin typeface="+mj-lt"/>
                </a:rPr>
                <a:t>Same principles as a mechanical license, but now involving video</a:t>
              </a:r>
            </a:p>
            <a:p>
              <a:pPr marL="342900" indent="-342900">
                <a:buFont typeface="Arial"/>
                <a:buChar char="•"/>
              </a:pPr>
              <a:endParaRPr lang="en-US" sz="2400" dirty="0">
                <a:solidFill>
                  <a:schemeClr val="tx2"/>
                </a:solidFill>
                <a:latin typeface="+mj-lt"/>
              </a:endParaRPr>
            </a:p>
            <a:p>
              <a:pPr marL="342900" indent="-342900">
                <a:buFont typeface="Arial"/>
                <a:buChar char="•"/>
              </a:pPr>
              <a:r>
                <a:rPr lang="en-US" sz="2400" dirty="0">
                  <a:solidFill>
                    <a:schemeClr val="tx2"/>
                  </a:solidFill>
                  <a:latin typeface="+mj-lt"/>
                </a:rPr>
                <a:t>In this case, you do not get one. Any video is subject to needing a sync license</a:t>
              </a:r>
            </a:p>
            <a:p>
              <a:endParaRPr lang="en-US" sz="2400" dirty="0">
                <a:solidFill>
                  <a:schemeClr val="tx2"/>
                </a:solidFill>
                <a:latin typeface="+mj-lt"/>
              </a:endParaRPr>
            </a:p>
            <a:p>
              <a:pPr marL="342900" indent="-342900">
                <a:buFont typeface="Arial"/>
                <a:buChar char="•"/>
              </a:pPr>
              <a:r>
                <a:rPr lang="en-US" sz="2400" dirty="0">
                  <a:solidFill>
                    <a:schemeClr val="tx2"/>
                  </a:solidFill>
                  <a:latin typeface="+mj-lt"/>
                </a:rPr>
                <a:t>This applies to concerts, musicals, or ANY performance of a work (think of the possibilities)</a:t>
              </a:r>
            </a:p>
          </p:txBody>
        </p:sp>
      </p:grpSp>
      <p:grpSp>
        <p:nvGrpSpPr>
          <p:cNvPr id="7" name="Group 6"/>
          <p:cNvGrpSpPr/>
          <p:nvPr/>
        </p:nvGrpSpPr>
        <p:grpSpPr>
          <a:xfrm>
            <a:off x="9601200" y="2946380"/>
            <a:ext cx="6477000" cy="3592056"/>
            <a:chOff x="9601200" y="2743200"/>
            <a:chExt cx="6477000" cy="3592056"/>
          </a:xfrm>
        </p:grpSpPr>
        <p:sp>
          <p:nvSpPr>
            <p:cNvPr id="11" name="Rectangle 10"/>
            <p:cNvSpPr/>
            <p:nvPr/>
          </p:nvSpPr>
          <p:spPr>
            <a:xfrm>
              <a:off x="9601200" y="3657600"/>
              <a:ext cx="6400800" cy="2677656"/>
            </a:xfrm>
            <a:prstGeom prst="rect">
              <a:avLst/>
            </a:prstGeom>
          </p:spPr>
          <p:txBody>
            <a:bodyPr wrap="square">
              <a:spAutoFit/>
            </a:bodyPr>
            <a:lstStyle/>
            <a:p>
              <a:pPr marL="342900" indent="-342900">
                <a:buFont typeface="Arial"/>
                <a:buChar char="•"/>
              </a:pPr>
              <a:r>
                <a:rPr lang="en-US" sz="2400" dirty="0">
                  <a:solidFill>
                    <a:schemeClr val="tx2"/>
                  </a:solidFill>
                  <a:latin typeface="+mj-lt"/>
                </a:rPr>
                <a:t>Live streaming = Public Performance</a:t>
              </a:r>
            </a:p>
            <a:p>
              <a:endParaRPr lang="en-US" sz="2400" dirty="0">
                <a:solidFill>
                  <a:schemeClr val="tx2"/>
                </a:solidFill>
                <a:latin typeface="+mj-lt"/>
              </a:endParaRPr>
            </a:p>
            <a:p>
              <a:pPr marL="342900" indent="-342900">
                <a:buFont typeface="Arial"/>
                <a:buChar char="•"/>
              </a:pPr>
              <a:r>
                <a:rPr lang="en-US" sz="2400" dirty="0">
                  <a:solidFill>
                    <a:schemeClr val="tx2"/>
                  </a:solidFill>
                  <a:latin typeface="+mj-lt"/>
                </a:rPr>
                <a:t>Public performances require performance licenses </a:t>
              </a:r>
            </a:p>
            <a:p>
              <a:endParaRPr lang="en-US" sz="2400" dirty="0">
                <a:solidFill>
                  <a:schemeClr val="tx2"/>
                </a:solidFill>
                <a:latin typeface="+mj-lt"/>
              </a:endParaRPr>
            </a:p>
            <a:p>
              <a:pPr marL="342900" indent="-342900">
                <a:buFont typeface="Arial"/>
                <a:buChar char="•"/>
              </a:pPr>
              <a:r>
                <a:rPr lang="en-US" sz="2400" dirty="0">
                  <a:solidFill>
                    <a:schemeClr val="tx2"/>
                  </a:solidFill>
                  <a:latin typeface="+mj-lt"/>
                </a:rPr>
                <a:t>Again, this applies to concerts, musicals, or ANY performance of work</a:t>
              </a:r>
            </a:p>
          </p:txBody>
        </p:sp>
        <p:sp>
          <p:nvSpPr>
            <p:cNvPr id="13" name="Rectangle 12"/>
            <p:cNvSpPr/>
            <p:nvPr/>
          </p:nvSpPr>
          <p:spPr>
            <a:xfrm>
              <a:off x="9601200" y="2743200"/>
              <a:ext cx="6477000" cy="646331"/>
            </a:xfrm>
            <a:prstGeom prst="rect">
              <a:avLst/>
            </a:prstGeom>
          </p:spPr>
          <p:txBody>
            <a:bodyPr wrap="square">
              <a:spAutoFit/>
            </a:bodyPr>
            <a:lstStyle/>
            <a:p>
              <a:r>
                <a:rPr lang="en-US" sz="3600" dirty="0">
                  <a:latin typeface="+mj-lt"/>
                </a:rPr>
                <a:t>what about live streaming?</a:t>
              </a:r>
              <a:endParaRPr lang="en-US" sz="3200" dirty="0">
                <a:solidFill>
                  <a:schemeClr val="accent2"/>
                </a:solidFill>
                <a:latin typeface="+mj-lt"/>
              </a:endParaRPr>
            </a:p>
          </p:txBody>
        </p:sp>
      </p:grpSp>
      <p:sp>
        <p:nvSpPr>
          <p:cNvPr id="10" name="TextBox 9"/>
          <p:cNvSpPr txBox="1"/>
          <p:nvPr/>
        </p:nvSpPr>
        <p:spPr>
          <a:xfrm>
            <a:off x="10896599" y="571500"/>
            <a:ext cx="4533900" cy="1754327"/>
          </a:xfrm>
          <a:prstGeom prst="rect">
            <a:avLst/>
          </a:prstGeom>
          <a:noFill/>
        </p:spPr>
        <p:txBody>
          <a:bodyPr wrap="square" rtlCol="0">
            <a:spAutoFit/>
          </a:bodyPr>
          <a:lstStyle/>
          <a:p>
            <a:pPr algn="r"/>
            <a:r>
              <a:rPr lang="en-US" sz="3600" b="1" dirty="0">
                <a:solidFill>
                  <a:srgbClr val="0A091B"/>
                </a:solidFill>
              </a:rPr>
              <a:t>“That was such a good </a:t>
            </a:r>
            <a:r>
              <a:rPr lang="en-US" sz="3600" b="1" dirty="0">
                <a:solidFill>
                  <a:srgbClr val="FB2A2F"/>
                </a:solidFill>
              </a:rPr>
              <a:t>performance</a:t>
            </a:r>
            <a:r>
              <a:rPr lang="en-US" sz="3600" b="1" dirty="0">
                <a:solidFill>
                  <a:srgbClr val="0A091B"/>
                </a:solidFill>
              </a:rPr>
              <a:t>, you have to see it…”</a:t>
            </a:r>
          </a:p>
        </p:txBody>
      </p:sp>
      <p:sp>
        <p:nvSpPr>
          <p:cNvPr id="14" name="TextBox 13"/>
          <p:cNvSpPr txBox="1"/>
          <p:nvPr/>
        </p:nvSpPr>
        <p:spPr>
          <a:xfrm>
            <a:off x="4724400" y="9376946"/>
            <a:ext cx="9144000" cy="338554"/>
          </a:xfrm>
          <a:prstGeom prst="rect">
            <a:avLst/>
          </a:prstGeom>
          <a:noFill/>
        </p:spPr>
        <p:txBody>
          <a:bodyPr wrap="square" rtlCol="0">
            <a:spAutoFit/>
          </a:bodyPr>
          <a:lstStyle/>
          <a:p>
            <a:pPr algn="ctr"/>
            <a:r>
              <a:rPr lang="en-US" sz="1600" dirty="0">
                <a:solidFill>
                  <a:schemeClr val="bg1">
                    <a:lumMod val="25000"/>
                  </a:schemeClr>
                </a:solidFill>
                <a:latin typeface="Futura std"/>
                <a:cs typeface="Futura std"/>
              </a:rPr>
              <a:t>Content provided by the Music Publishers Association of the United States</a:t>
            </a:r>
            <a:endParaRPr lang="uk-UA" sz="1600" dirty="0">
              <a:solidFill>
                <a:schemeClr val="bg1">
                  <a:lumMod val="25000"/>
                </a:schemeClr>
              </a:solidFill>
              <a:latin typeface="Futura std"/>
              <a:cs typeface="Futura std"/>
            </a:endParaRPr>
          </a:p>
        </p:txBody>
      </p:sp>
      <p:grpSp>
        <p:nvGrpSpPr>
          <p:cNvPr id="15" name="Group 14"/>
          <p:cNvGrpSpPr/>
          <p:nvPr/>
        </p:nvGrpSpPr>
        <p:grpSpPr>
          <a:xfrm>
            <a:off x="15925800" y="685175"/>
            <a:ext cx="1600200" cy="1600200"/>
            <a:chOff x="15925800" y="685175"/>
            <a:chExt cx="1600200" cy="1600200"/>
          </a:xfrm>
        </p:grpSpPr>
        <p:sp>
          <p:nvSpPr>
            <p:cNvPr id="12" name="Oval 11"/>
            <p:cNvSpPr/>
            <p:nvPr/>
          </p:nvSpPr>
          <p:spPr>
            <a:xfrm>
              <a:off x="15925800" y="685175"/>
              <a:ext cx="1600200" cy="1600200"/>
            </a:xfrm>
            <a:prstGeom prst="ellipse">
              <a:avLst/>
            </a:prstGeom>
            <a:solidFill>
              <a:schemeClr val="bg1"/>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pic>
          <p:nvPicPr>
            <p:cNvPr id="9" name="Picture 8" descr="video-camera.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30600" y="1028700"/>
              <a:ext cx="1066800" cy="1066800"/>
            </a:xfrm>
            <a:prstGeom prst="rect">
              <a:avLst/>
            </a:prstGeom>
          </p:spPr>
        </p:pic>
      </p:grpSp>
      <p:sp>
        <p:nvSpPr>
          <p:cNvPr id="16" name="TextBox 15"/>
          <p:cNvSpPr txBox="1"/>
          <p:nvPr/>
        </p:nvSpPr>
        <p:spPr>
          <a:xfrm>
            <a:off x="5600700" y="6791623"/>
            <a:ext cx="7239000" cy="2585323"/>
          </a:xfrm>
          <a:prstGeom prst="rect">
            <a:avLst/>
          </a:prstGeom>
          <a:noFill/>
        </p:spPr>
        <p:txBody>
          <a:bodyPr wrap="square" rtlCol="0">
            <a:spAutoFit/>
          </a:bodyPr>
          <a:lstStyle/>
          <a:p>
            <a:pPr algn="ctr"/>
            <a:r>
              <a:rPr lang="en-US" sz="5400" b="1" dirty="0">
                <a:solidFill>
                  <a:srgbClr val="FB2A2F"/>
                </a:solidFill>
              </a:rPr>
              <a:t>Ask yourself </a:t>
            </a:r>
          </a:p>
          <a:p>
            <a:pPr algn="ctr"/>
            <a:r>
              <a:rPr lang="en-US" sz="5400" b="1" dirty="0"/>
              <a:t>“What licenses do I need so far?”</a:t>
            </a:r>
          </a:p>
        </p:txBody>
      </p:sp>
    </p:spTree>
    <p:extLst>
      <p:ext uri="{BB962C8B-B14F-4D97-AF65-F5344CB8AC3E}">
        <p14:creationId xmlns:p14="http://schemas.microsoft.com/office/powerpoint/2010/main" val="1008032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900" decel="100000" fill="hold"/>
                                        <p:tgtEl>
                                          <p:spTgt spid="7"/>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lgn="l"/>
            <a:r>
              <a:rPr lang="en-US"/>
              <a:t>page</a:t>
            </a:r>
          </a:p>
          <a:p>
            <a:pPr algn="l"/>
            <a:r>
              <a:rPr lang="en-US"/>
              <a:t>0</a:t>
            </a:r>
            <a:fld id="{37D409AB-2201-4E18-8A34-C31753AD9B06}" type="slidenum">
              <a:rPr smtClean="0"/>
              <a:pPr algn="l"/>
              <a:t>23</a:t>
            </a:fld>
            <a:endParaRPr/>
          </a:p>
        </p:txBody>
      </p:sp>
      <p:sp>
        <p:nvSpPr>
          <p:cNvPr id="10" name="Rectangle 9"/>
          <p:cNvSpPr/>
          <p:nvPr/>
        </p:nvSpPr>
        <p:spPr>
          <a:xfrm>
            <a:off x="0" y="2400300"/>
            <a:ext cx="18288000" cy="61722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21" name="TextBox 20"/>
          <p:cNvSpPr txBox="1"/>
          <p:nvPr/>
        </p:nvSpPr>
        <p:spPr>
          <a:xfrm>
            <a:off x="4724400" y="9376946"/>
            <a:ext cx="9144000" cy="338554"/>
          </a:xfrm>
          <a:prstGeom prst="rect">
            <a:avLst/>
          </a:prstGeom>
          <a:noFill/>
        </p:spPr>
        <p:txBody>
          <a:bodyPr wrap="square" rtlCol="0">
            <a:spAutoFit/>
          </a:bodyPr>
          <a:lstStyle/>
          <a:p>
            <a:pPr algn="ctr"/>
            <a:r>
              <a:rPr lang="en-US" sz="1600" dirty="0">
                <a:solidFill>
                  <a:schemeClr val="bg1">
                    <a:lumMod val="25000"/>
                  </a:schemeClr>
                </a:solidFill>
                <a:latin typeface="Futura std"/>
                <a:cs typeface="Futura std"/>
              </a:rPr>
              <a:t>Content provided by the Music Publishers Association of the United States</a:t>
            </a:r>
            <a:endParaRPr lang="uk-UA" sz="1600" dirty="0">
              <a:solidFill>
                <a:schemeClr val="bg1">
                  <a:lumMod val="25000"/>
                </a:schemeClr>
              </a:solidFill>
              <a:latin typeface="Futura std"/>
              <a:cs typeface="Futura std"/>
            </a:endParaRPr>
          </a:p>
        </p:txBody>
      </p:sp>
      <p:pic>
        <p:nvPicPr>
          <p:cNvPr id="1026" name="Picture 2" descr="http://scir.org/wp-content/uploads/2014/02/internet.jpg"/>
          <p:cNvPicPr>
            <a:picLocks noGrp="1" noChangeAspect="1" noChangeArrowheads="1"/>
          </p:cNvPicPr>
          <p:nvPr>
            <p:ph type="pic" sz="quarter" idx="11"/>
          </p:nvPr>
        </p:nvPicPr>
        <p:blipFill rotWithShape="1">
          <a:blip r:embed="rId3">
            <a:extLst>
              <a:ext uri="{28A0092B-C50C-407E-A947-70E740481C1C}">
                <a14:useLocalDpi xmlns:a14="http://schemas.microsoft.com/office/drawing/2010/main" val="0"/>
              </a:ext>
            </a:extLst>
          </a:blip>
          <a:srcRect l="51042" r="18715"/>
          <a:stretch/>
        </p:blipFill>
        <p:spPr bwMode="auto">
          <a:xfrm>
            <a:off x="13335000" y="2400300"/>
            <a:ext cx="4953000" cy="6148552"/>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p:cNvSpPr>
            <a:spLocks noGrp="1"/>
          </p:cNvSpPr>
          <p:nvPr>
            <p:ph type="title"/>
          </p:nvPr>
        </p:nvSpPr>
        <p:spPr>
          <a:xfrm>
            <a:off x="2057400" y="4610100"/>
            <a:ext cx="8191500" cy="1338828"/>
          </a:xfrm>
        </p:spPr>
        <p:txBody>
          <a:bodyPr/>
          <a:lstStyle/>
          <a:p>
            <a:r>
              <a:rPr lang="en-US" dirty="0">
                <a:solidFill>
                  <a:schemeClr val="bg2"/>
                </a:solidFill>
              </a:rPr>
              <a:t>and remember</a:t>
            </a:r>
            <a:br>
              <a:rPr lang="en-US" dirty="0">
                <a:solidFill>
                  <a:schemeClr val="bg2"/>
                </a:solidFill>
              </a:rPr>
            </a:br>
            <a:r>
              <a:rPr lang="en-US" dirty="0">
                <a:solidFill>
                  <a:schemeClr val="accent1"/>
                </a:solidFill>
              </a:rPr>
              <a:t>internet = distribution</a:t>
            </a:r>
            <a:endParaRPr lang="uk-UA" dirty="0">
              <a:solidFill>
                <a:schemeClr val="accent1"/>
              </a:solidFill>
            </a:endParaRPr>
          </a:p>
        </p:txBody>
      </p:sp>
    </p:spTree>
    <p:extLst>
      <p:ext uri="{BB962C8B-B14F-4D97-AF65-F5344CB8AC3E}">
        <p14:creationId xmlns:p14="http://schemas.microsoft.com/office/powerpoint/2010/main" val="3930922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6" presetClass="emph" presetSubtype="0" fill="hold" grpId="0" nodeType="afterEffect">
                                  <p:stCondLst>
                                    <p:cond delay="0"/>
                                  </p:stCondLst>
                                  <p:childTnLst>
                                    <p:animEffect transition="out" filter="fade">
                                      <p:cBhvr>
                                        <p:cTn id="10" dur="500" tmFilter="0, 0; .2, .5; .8, .5; 1, 0"/>
                                        <p:tgtEl>
                                          <p:spTgt spid="10"/>
                                        </p:tgtEl>
                                      </p:cBhvr>
                                    </p:animEffect>
                                    <p:animScale>
                                      <p:cBhvr>
                                        <p:cTn id="11"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6210300" cy="1973617"/>
          </a:xfrm>
        </p:spPr>
        <p:txBody>
          <a:bodyPr/>
          <a:lstStyle/>
          <a:p>
            <a:r>
              <a:rPr lang="en-US" dirty="0">
                <a:solidFill>
                  <a:schemeClr val="accent1"/>
                </a:solidFill>
              </a:rPr>
              <a:t>remember:</a:t>
            </a:r>
            <a:r>
              <a:rPr lang="en-US" dirty="0"/>
              <a:t/>
            </a:r>
            <a:br>
              <a:rPr lang="en-US" dirty="0"/>
            </a:br>
            <a:r>
              <a:rPr lang="en-US" dirty="0"/>
              <a:t>internet = distribution</a:t>
            </a:r>
            <a:endParaRPr lang="uk-UA" dirty="0"/>
          </a:p>
        </p:txBody>
      </p:sp>
      <p:sp>
        <p:nvSpPr>
          <p:cNvPr id="3" name="Slide Number Placeholder 2"/>
          <p:cNvSpPr>
            <a:spLocks noGrp="1"/>
          </p:cNvSpPr>
          <p:nvPr>
            <p:ph type="sldNum" sz="quarter" idx="10"/>
          </p:nvPr>
        </p:nvSpPr>
        <p:spPr/>
        <p:txBody>
          <a:bodyPr/>
          <a:lstStyle/>
          <a:p>
            <a:pPr algn="l"/>
            <a:r>
              <a:rPr lang="en-US"/>
              <a:t>page</a:t>
            </a:r>
          </a:p>
          <a:p>
            <a:pPr algn="l"/>
            <a:r>
              <a:rPr lang="en-US"/>
              <a:t>0</a:t>
            </a:r>
            <a:fld id="{37D409AB-2201-4E18-8A34-C31753AD9B06}" type="slidenum">
              <a:rPr smtClean="0"/>
              <a:pPr algn="l"/>
              <a:t>24</a:t>
            </a:fld>
            <a:endParaRPr/>
          </a:p>
        </p:txBody>
      </p:sp>
      <p:grpSp>
        <p:nvGrpSpPr>
          <p:cNvPr id="6" name="Group 5"/>
          <p:cNvGrpSpPr/>
          <p:nvPr/>
        </p:nvGrpSpPr>
        <p:grpSpPr>
          <a:xfrm>
            <a:off x="2286000" y="2743200"/>
            <a:ext cx="6400800" cy="3222724"/>
            <a:chOff x="2286000" y="2743200"/>
            <a:chExt cx="6400800" cy="3222724"/>
          </a:xfrm>
        </p:grpSpPr>
        <p:sp>
          <p:nvSpPr>
            <p:cNvPr id="4" name="Rectangle 3"/>
            <p:cNvSpPr/>
            <p:nvPr/>
          </p:nvSpPr>
          <p:spPr>
            <a:xfrm>
              <a:off x="2286000" y="2743200"/>
              <a:ext cx="4800600" cy="646331"/>
            </a:xfrm>
            <a:prstGeom prst="rect">
              <a:avLst/>
            </a:prstGeom>
          </p:spPr>
          <p:txBody>
            <a:bodyPr wrap="square">
              <a:spAutoFit/>
            </a:bodyPr>
            <a:lstStyle/>
            <a:p>
              <a:r>
                <a:rPr lang="en-US" sz="3600" dirty="0">
                  <a:latin typeface="+mj-lt"/>
                </a:rPr>
                <a:t>internet distribution</a:t>
              </a:r>
              <a:endParaRPr lang="en-US" sz="3200" dirty="0">
                <a:solidFill>
                  <a:schemeClr val="accent2"/>
                </a:solidFill>
                <a:latin typeface="+mj-lt"/>
              </a:endParaRPr>
            </a:p>
          </p:txBody>
        </p:sp>
        <p:sp>
          <p:nvSpPr>
            <p:cNvPr id="5" name="Rectangle 4"/>
            <p:cNvSpPr/>
            <p:nvPr/>
          </p:nvSpPr>
          <p:spPr>
            <a:xfrm>
              <a:off x="2286000" y="3657600"/>
              <a:ext cx="6400800" cy="2308324"/>
            </a:xfrm>
            <a:prstGeom prst="rect">
              <a:avLst/>
            </a:prstGeom>
          </p:spPr>
          <p:txBody>
            <a:bodyPr wrap="square">
              <a:spAutoFit/>
            </a:bodyPr>
            <a:lstStyle/>
            <a:p>
              <a:pPr marL="342900" indent="-342900">
                <a:buFont typeface="Arial"/>
                <a:buChar char="•"/>
              </a:pPr>
              <a:r>
                <a:rPr lang="en-US" sz="2400" dirty="0">
                  <a:solidFill>
                    <a:schemeClr val="tx2"/>
                  </a:solidFill>
                  <a:latin typeface="+mj-lt"/>
                </a:rPr>
                <a:t>If it’s audio only – still need a Mechanical License</a:t>
              </a:r>
            </a:p>
            <a:p>
              <a:pPr marL="342900" indent="-342900">
                <a:buFont typeface="Arial"/>
                <a:buChar char="•"/>
              </a:pPr>
              <a:endParaRPr lang="en-US" sz="2400" dirty="0">
                <a:solidFill>
                  <a:schemeClr val="tx2"/>
                </a:solidFill>
                <a:latin typeface="+mj-lt"/>
              </a:endParaRPr>
            </a:p>
            <a:p>
              <a:pPr marL="342900" indent="-342900">
                <a:buFont typeface="Arial"/>
                <a:buChar char="•"/>
              </a:pPr>
              <a:r>
                <a:rPr lang="en-US" sz="2400" dirty="0">
                  <a:solidFill>
                    <a:schemeClr val="tx2"/>
                  </a:solidFill>
                  <a:latin typeface="+mj-lt"/>
                </a:rPr>
                <a:t>If it’s audio AND video – still need a Synchronization License</a:t>
              </a:r>
            </a:p>
            <a:p>
              <a:endParaRPr lang="en-US" sz="2400" dirty="0">
                <a:solidFill>
                  <a:schemeClr val="tx2"/>
                </a:solidFill>
                <a:latin typeface="+mj-lt"/>
              </a:endParaRPr>
            </a:p>
          </p:txBody>
        </p:sp>
      </p:grpSp>
      <p:grpSp>
        <p:nvGrpSpPr>
          <p:cNvPr id="7" name="Group 6"/>
          <p:cNvGrpSpPr/>
          <p:nvPr/>
        </p:nvGrpSpPr>
        <p:grpSpPr>
          <a:xfrm>
            <a:off x="9601200" y="2743200"/>
            <a:ext cx="6781800" cy="3961388"/>
            <a:chOff x="9601200" y="2743200"/>
            <a:chExt cx="6781800" cy="3961388"/>
          </a:xfrm>
        </p:grpSpPr>
        <p:sp>
          <p:nvSpPr>
            <p:cNvPr id="11" name="Rectangle 10"/>
            <p:cNvSpPr/>
            <p:nvPr/>
          </p:nvSpPr>
          <p:spPr>
            <a:xfrm>
              <a:off x="9601200" y="3657600"/>
              <a:ext cx="6781800" cy="3046988"/>
            </a:xfrm>
            <a:prstGeom prst="rect">
              <a:avLst/>
            </a:prstGeom>
          </p:spPr>
          <p:txBody>
            <a:bodyPr wrap="square">
              <a:spAutoFit/>
            </a:bodyPr>
            <a:lstStyle/>
            <a:p>
              <a:pPr marL="342900" indent="-342900">
                <a:buFont typeface="Arial"/>
                <a:buChar char="•"/>
              </a:pPr>
              <a:r>
                <a:rPr lang="en-US" sz="2400" dirty="0">
                  <a:solidFill>
                    <a:schemeClr val="tx2"/>
                  </a:solidFill>
                  <a:latin typeface="+mj-lt"/>
                </a:rPr>
                <a:t>The same rules above apply – period.</a:t>
              </a:r>
            </a:p>
            <a:p>
              <a:endParaRPr lang="en-US" sz="2400" dirty="0">
                <a:solidFill>
                  <a:schemeClr val="tx2"/>
                </a:solidFill>
                <a:latin typeface="+mj-lt"/>
              </a:endParaRPr>
            </a:p>
            <a:p>
              <a:pPr marL="342900" indent="-342900">
                <a:buFont typeface="Arial"/>
                <a:buChar char="•"/>
              </a:pPr>
              <a:r>
                <a:rPr lang="en-US" sz="2400" dirty="0">
                  <a:solidFill>
                    <a:schemeClr val="tx2"/>
                  </a:solidFill>
                  <a:latin typeface="+mj-lt"/>
                </a:rPr>
                <a:t>Many music publishers have licenses with YouTube, so if posted by someone without  a license, the owner can ask it to be taken down</a:t>
              </a:r>
            </a:p>
            <a:p>
              <a:endParaRPr lang="en-US" sz="2400" dirty="0">
                <a:solidFill>
                  <a:schemeClr val="tx2"/>
                </a:solidFill>
                <a:latin typeface="+mj-lt"/>
              </a:endParaRPr>
            </a:p>
            <a:p>
              <a:pPr marL="342900" indent="-342900">
                <a:buFont typeface="Arial"/>
                <a:buChar char="•"/>
              </a:pPr>
              <a:r>
                <a:rPr lang="en-US" sz="2400" dirty="0">
                  <a:solidFill>
                    <a:schemeClr val="tx2"/>
                  </a:solidFill>
                  <a:latin typeface="+mj-lt"/>
                </a:rPr>
                <a:t>If that happens, YouTube will remove it and inform the poster</a:t>
              </a:r>
            </a:p>
          </p:txBody>
        </p:sp>
        <p:sp>
          <p:nvSpPr>
            <p:cNvPr id="13" name="Rectangle 12"/>
            <p:cNvSpPr/>
            <p:nvPr/>
          </p:nvSpPr>
          <p:spPr>
            <a:xfrm>
              <a:off x="9601200" y="2743200"/>
              <a:ext cx="4800600" cy="646331"/>
            </a:xfrm>
            <a:prstGeom prst="rect">
              <a:avLst/>
            </a:prstGeom>
          </p:spPr>
          <p:txBody>
            <a:bodyPr wrap="square">
              <a:spAutoFit/>
            </a:bodyPr>
            <a:lstStyle/>
            <a:p>
              <a:r>
                <a:rPr lang="en-US" sz="3600" dirty="0">
                  <a:latin typeface="+mj-lt"/>
                </a:rPr>
                <a:t>what about YouTube?</a:t>
              </a:r>
              <a:endParaRPr lang="en-US" sz="3200" dirty="0">
                <a:solidFill>
                  <a:schemeClr val="accent2"/>
                </a:solidFill>
                <a:latin typeface="+mj-lt"/>
              </a:endParaRPr>
            </a:p>
          </p:txBody>
        </p:sp>
      </p:grpSp>
      <p:sp>
        <p:nvSpPr>
          <p:cNvPr id="10" name="TextBox 9"/>
          <p:cNvSpPr txBox="1"/>
          <p:nvPr/>
        </p:nvSpPr>
        <p:spPr>
          <a:xfrm>
            <a:off x="4648200" y="7200900"/>
            <a:ext cx="9296400" cy="1569660"/>
          </a:xfrm>
          <a:prstGeom prst="rect">
            <a:avLst/>
          </a:prstGeom>
          <a:noFill/>
        </p:spPr>
        <p:txBody>
          <a:bodyPr wrap="square" rtlCol="0">
            <a:spAutoFit/>
          </a:bodyPr>
          <a:lstStyle/>
          <a:p>
            <a:pPr algn="ctr"/>
            <a:r>
              <a:rPr lang="en-US" sz="4800" b="1" dirty="0"/>
              <a:t>Think about </a:t>
            </a:r>
            <a:r>
              <a:rPr lang="en-US" sz="4800" b="1" dirty="0">
                <a:solidFill>
                  <a:srgbClr val="FB2A2F"/>
                </a:solidFill>
              </a:rPr>
              <a:t>how much is posted </a:t>
            </a:r>
            <a:r>
              <a:rPr lang="en-US" sz="4800" b="1" dirty="0"/>
              <a:t>without licenses…</a:t>
            </a:r>
          </a:p>
        </p:txBody>
      </p:sp>
      <p:sp>
        <p:nvSpPr>
          <p:cNvPr id="14" name="TextBox 13"/>
          <p:cNvSpPr txBox="1"/>
          <p:nvPr/>
        </p:nvSpPr>
        <p:spPr>
          <a:xfrm>
            <a:off x="4724400" y="9376946"/>
            <a:ext cx="9144000" cy="338554"/>
          </a:xfrm>
          <a:prstGeom prst="rect">
            <a:avLst/>
          </a:prstGeom>
          <a:noFill/>
        </p:spPr>
        <p:txBody>
          <a:bodyPr wrap="square" rtlCol="0">
            <a:spAutoFit/>
          </a:bodyPr>
          <a:lstStyle/>
          <a:p>
            <a:pPr algn="ctr"/>
            <a:r>
              <a:rPr lang="en-US" sz="1600" dirty="0">
                <a:solidFill>
                  <a:schemeClr val="bg1">
                    <a:lumMod val="25000"/>
                  </a:schemeClr>
                </a:solidFill>
                <a:latin typeface="Futura std"/>
                <a:cs typeface="Futura std"/>
              </a:rPr>
              <a:t>Content provided by the Music Publishers Association of the United States</a:t>
            </a:r>
            <a:endParaRPr lang="uk-UA" sz="1600" dirty="0">
              <a:solidFill>
                <a:schemeClr val="bg1">
                  <a:lumMod val="25000"/>
                </a:schemeClr>
              </a:solidFill>
              <a:latin typeface="Futura std"/>
              <a:cs typeface="Futura std"/>
            </a:endParaRPr>
          </a:p>
        </p:txBody>
      </p:sp>
      <p:sp>
        <p:nvSpPr>
          <p:cNvPr id="15" name="TextBox 14"/>
          <p:cNvSpPr txBox="1"/>
          <p:nvPr/>
        </p:nvSpPr>
        <p:spPr>
          <a:xfrm>
            <a:off x="11429999" y="571500"/>
            <a:ext cx="4000499" cy="1754327"/>
          </a:xfrm>
          <a:prstGeom prst="rect">
            <a:avLst/>
          </a:prstGeom>
          <a:noFill/>
        </p:spPr>
        <p:txBody>
          <a:bodyPr wrap="square" rtlCol="0">
            <a:spAutoFit/>
          </a:bodyPr>
          <a:lstStyle/>
          <a:p>
            <a:pPr algn="r"/>
            <a:r>
              <a:rPr lang="en-US" sz="3600" b="1" dirty="0">
                <a:solidFill>
                  <a:srgbClr val="0A091B"/>
                </a:solidFill>
              </a:rPr>
              <a:t>“Where did you find that?”</a:t>
            </a:r>
          </a:p>
          <a:p>
            <a:pPr algn="r"/>
            <a:r>
              <a:rPr lang="en-US" sz="3600" b="1" dirty="0">
                <a:solidFill>
                  <a:srgbClr val="0A091B"/>
                </a:solidFill>
              </a:rPr>
              <a:t>“…the </a:t>
            </a:r>
            <a:r>
              <a:rPr lang="en-US" sz="3600" b="1" dirty="0">
                <a:solidFill>
                  <a:srgbClr val="FB2A2F"/>
                </a:solidFill>
              </a:rPr>
              <a:t>internet.</a:t>
            </a:r>
            <a:r>
              <a:rPr lang="en-US" sz="3600" b="1" dirty="0">
                <a:solidFill>
                  <a:srgbClr val="0A091B"/>
                </a:solidFill>
              </a:rPr>
              <a:t>”</a:t>
            </a:r>
          </a:p>
        </p:txBody>
      </p:sp>
      <p:grpSp>
        <p:nvGrpSpPr>
          <p:cNvPr id="9" name="Group 8"/>
          <p:cNvGrpSpPr/>
          <p:nvPr/>
        </p:nvGrpSpPr>
        <p:grpSpPr>
          <a:xfrm>
            <a:off x="15925800" y="685175"/>
            <a:ext cx="1600200" cy="1600200"/>
            <a:chOff x="15925800" y="685175"/>
            <a:chExt cx="1600200" cy="1600200"/>
          </a:xfrm>
        </p:grpSpPr>
        <p:sp>
          <p:nvSpPr>
            <p:cNvPr id="16" name="Oval 15"/>
            <p:cNvSpPr/>
            <p:nvPr/>
          </p:nvSpPr>
          <p:spPr>
            <a:xfrm>
              <a:off x="15925800" y="685175"/>
              <a:ext cx="1600200" cy="1600200"/>
            </a:xfrm>
            <a:prstGeom prst="ellipse">
              <a:avLst/>
            </a:prstGeom>
            <a:solidFill>
              <a:schemeClr val="bg1"/>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pic>
          <p:nvPicPr>
            <p:cNvPr id="8" name="Picture 7" descr="interne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54400" y="876300"/>
              <a:ext cx="1219200" cy="1219200"/>
            </a:xfrm>
            <a:prstGeom prst="rect">
              <a:avLst/>
            </a:prstGeom>
          </p:spPr>
        </p:pic>
      </p:grpSp>
    </p:spTree>
    <p:extLst>
      <p:ext uri="{BB962C8B-B14F-4D97-AF65-F5344CB8AC3E}">
        <p14:creationId xmlns:p14="http://schemas.microsoft.com/office/powerpoint/2010/main" val="3752892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900" decel="100000" fill="hold"/>
                                        <p:tgtEl>
                                          <p:spTgt spid="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900" decel="100000" fill="hold"/>
                                        <p:tgtEl>
                                          <p:spTgt spid="7"/>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900" decel="100000" fill="hold"/>
                                        <p:tgtEl>
                                          <p:spTgt spid="10"/>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8496300" cy="1350370"/>
          </a:xfrm>
        </p:spPr>
        <p:txBody>
          <a:bodyPr/>
          <a:lstStyle/>
          <a:p>
            <a:r>
              <a:rPr lang="en-US" dirty="0">
                <a:solidFill>
                  <a:schemeClr val="accent1"/>
                </a:solidFill>
              </a:rPr>
              <a:t>what are </a:t>
            </a:r>
            <a:r>
              <a:rPr lang="en-US" dirty="0" smtClean="0">
                <a:solidFill>
                  <a:schemeClr val="accent1"/>
                </a:solidFill>
              </a:rPr>
              <a:t>some of the</a:t>
            </a:r>
            <a:r>
              <a:rPr lang="en-US" dirty="0">
                <a:solidFill>
                  <a:schemeClr val="accent1"/>
                </a:solidFill>
              </a:rPr>
              <a:t/>
            </a:r>
            <a:br>
              <a:rPr lang="en-US" dirty="0">
                <a:solidFill>
                  <a:schemeClr val="accent1"/>
                </a:solidFill>
              </a:rPr>
            </a:br>
            <a:r>
              <a:rPr lang="en-US" dirty="0"/>
              <a:t>costs?</a:t>
            </a:r>
            <a:endParaRPr lang="uk-UA" dirty="0"/>
          </a:p>
        </p:txBody>
      </p:sp>
      <p:sp>
        <p:nvSpPr>
          <p:cNvPr id="15" name="Rectangle 14"/>
          <p:cNvSpPr/>
          <p:nvPr/>
        </p:nvSpPr>
        <p:spPr>
          <a:xfrm>
            <a:off x="1371600" y="2374757"/>
            <a:ext cx="13411200" cy="1077218"/>
          </a:xfrm>
          <a:prstGeom prst="rect">
            <a:avLst/>
          </a:prstGeom>
        </p:spPr>
        <p:txBody>
          <a:bodyPr wrap="square">
            <a:spAutoFit/>
          </a:bodyPr>
          <a:lstStyle/>
          <a:p>
            <a:pPr marL="457200" indent="-457200">
              <a:buFont typeface="Wingdings" charset="2"/>
              <a:buChar char="ü"/>
            </a:pPr>
            <a:r>
              <a:rPr lang="en-US" sz="3200" dirty="0">
                <a:latin typeface="+mj-lt"/>
              </a:rPr>
              <a:t>Mechanical reproductions – creating/distributing physical copies or digital downloads of a recording</a:t>
            </a:r>
            <a:endParaRPr lang="en-US" sz="3200" dirty="0">
              <a:solidFill>
                <a:schemeClr val="accent2"/>
              </a:solidFill>
              <a:latin typeface="+mj-lt"/>
            </a:endParaRPr>
          </a:p>
        </p:txBody>
      </p:sp>
      <p:sp>
        <p:nvSpPr>
          <p:cNvPr id="12" name="Rectangle 11"/>
          <p:cNvSpPr/>
          <p:nvPr/>
        </p:nvSpPr>
        <p:spPr>
          <a:xfrm>
            <a:off x="1981200" y="3451975"/>
            <a:ext cx="13030200" cy="1304973"/>
          </a:xfrm>
          <a:prstGeom prst="rect">
            <a:avLst/>
          </a:prstGeom>
        </p:spPr>
        <p:txBody>
          <a:bodyPr wrap="square">
            <a:spAutoFit/>
          </a:bodyPr>
          <a:lstStyle/>
          <a:p>
            <a:pPr marL="342900" indent="-342900">
              <a:lnSpc>
                <a:spcPct val="110000"/>
              </a:lnSpc>
              <a:buFont typeface="Arial"/>
              <a:buChar char="•"/>
            </a:pPr>
            <a:r>
              <a:rPr lang="en-US" sz="2400" dirty="0">
                <a:solidFill>
                  <a:schemeClr val="tx2"/>
                </a:solidFill>
                <a:latin typeface="+mj-lt"/>
              </a:rPr>
              <a:t>$0.091 per song (under 5 minutes)</a:t>
            </a:r>
          </a:p>
          <a:p>
            <a:pPr marL="342900" indent="-342900">
              <a:lnSpc>
                <a:spcPct val="110000"/>
              </a:lnSpc>
              <a:buFont typeface="Arial"/>
              <a:buChar char="•"/>
            </a:pPr>
            <a:r>
              <a:rPr lang="en-US" sz="2400" dirty="0">
                <a:solidFill>
                  <a:schemeClr val="tx2"/>
                </a:solidFill>
                <a:latin typeface="+mj-lt"/>
              </a:rPr>
              <a:t>$0.0175 per minute per song (over 5 minutes)</a:t>
            </a:r>
          </a:p>
          <a:p>
            <a:pPr marL="342900" indent="-342900">
              <a:lnSpc>
                <a:spcPct val="110000"/>
              </a:lnSpc>
              <a:buFont typeface="Arial"/>
              <a:buChar char="•"/>
            </a:pPr>
            <a:r>
              <a:rPr lang="en-US" sz="2400" dirty="0">
                <a:solidFill>
                  <a:schemeClr val="tx2"/>
                </a:solidFill>
                <a:latin typeface="+mj-lt"/>
              </a:rPr>
              <a:t>$16.00 handling fee per order</a:t>
            </a:r>
          </a:p>
        </p:txBody>
      </p:sp>
      <p:sp>
        <p:nvSpPr>
          <p:cNvPr id="14" name="Rectangle 13"/>
          <p:cNvSpPr/>
          <p:nvPr/>
        </p:nvSpPr>
        <p:spPr>
          <a:xfrm>
            <a:off x="1371600" y="4848399"/>
            <a:ext cx="15544800" cy="584776"/>
          </a:xfrm>
          <a:prstGeom prst="rect">
            <a:avLst/>
          </a:prstGeom>
        </p:spPr>
        <p:txBody>
          <a:bodyPr wrap="square">
            <a:spAutoFit/>
          </a:bodyPr>
          <a:lstStyle/>
          <a:p>
            <a:pPr marL="457200" indent="-457200">
              <a:buFont typeface="Wingdings" charset="2"/>
              <a:buChar char="ü"/>
            </a:pPr>
            <a:r>
              <a:rPr lang="en-US" sz="3200" dirty="0">
                <a:latin typeface="+mj-lt"/>
              </a:rPr>
              <a:t>Practice tracks for one 3-minute song for a 100-voice choir</a:t>
            </a:r>
            <a:endParaRPr lang="en-US" sz="3200" dirty="0">
              <a:solidFill>
                <a:schemeClr val="accent2"/>
              </a:solidFill>
              <a:latin typeface="+mj-lt"/>
            </a:endParaRPr>
          </a:p>
        </p:txBody>
      </p:sp>
      <p:sp>
        <p:nvSpPr>
          <p:cNvPr id="16" name="Rectangle 15"/>
          <p:cNvSpPr/>
          <p:nvPr/>
        </p:nvSpPr>
        <p:spPr>
          <a:xfrm>
            <a:off x="1371600" y="6042775"/>
            <a:ext cx="15544800" cy="584776"/>
          </a:xfrm>
          <a:prstGeom prst="rect">
            <a:avLst/>
          </a:prstGeom>
        </p:spPr>
        <p:txBody>
          <a:bodyPr wrap="square">
            <a:spAutoFit/>
          </a:bodyPr>
          <a:lstStyle/>
          <a:p>
            <a:pPr marL="457200" indent="-457200">
              <a:buFont typeface="Wingdings" charset="2"/>
              <a:buChar char="ü"/>
            </a:pPr>
            <a:r>
              <a:rPr lang="en-US" sz="3200" dirty="0">
                <a:latin typeface="+mj-lt"/>
              </a:rPr>
              <a:t>Performance</a:t>
            </a:r>
            <a:endParaRPr lang="en-US" sz="3200" dirty="0">
              <a:solidFill>
                <a:schemeClr val="accent2"/>
              </a:solidFill>
              <a:latin typeface="+mj-lt"/>
            </a:endParaRPr>
          </a:p>
        </p:txBody>
      </p:sp>
      <p:sp>
        <p:nvSpPr>
          <p:cNvPr id="17" name="Rectangle 16"/>
          <p:cNvSpPr/>
          <p:nvPr/>
        </p:nvSpPr>
        <p:spPr>
          <a:xfrm>
            <a:off x="1371600" y="7261975"/>
            <a:ext cx="15925800" cy="584775"/>
          </a:xfrm>
          <a:prstGeom prst="rect">
            <a:avLst/>
          </a:prstGeom>
        </p:spPr>
        <p:txBody>
          <a:bodyPr wrap="square">
            <a:spAutoFit/>
          </a:bodyPr>
          <a:lstStyle/>
          <a:p>
            <a:pPr marL="457200" indent="-457200">
              <a:buFont typeface="Wingdings" charset="2"/>
              <a:buChar char="ü"/>
            </a:pPr>
            <a:r>
              <a:rPr lang="en-US" sz="3200" dirty="0">
                <a:latin typeface="+mj-lt"/>
              </a:rPr>
              <a:t>Synchronizing a Song in an Audiovisual Work or Creating an Arrangement</a:t>
            </a:r>
            <a:endParaRPr lang="en-US" sz="3200" dirty="0">
              <a:solidFill>
                <a:schemeClr val="accent2"/>
              </a:solidFill>
              <a:latin typeface="+mj-lt"/>
            </a:endParaRPr>
          </a:p>
        </p:txBody>
      </p:sp>
      <p:sp>
        <p:nvSpPr>
          <p:cNvPr id="19" name="TextBox 18"/>
          <p:cNvSpPr txBox="1"/>
          <p:nvPr/>
        </p:nvSpPr>
        <p:spPr>
          <a:xfrm>
            <a:off x="4724400" y="9376946"/>
            <a:ext cx="9144000" cy="338554"/>
          </a:xfrm>
          <a:prstGeom prst="rect">
            <a:avLst/>
          </a:prstGeom>
          <a:noFill/>
        </p:spPr>
        <p:txBody>
          <a:bodyPr wrap="square" rtlCol="0">
            <a:spAutoFit/>
          </a:bodyPr>
          <a:lstStyle/>
          <a:p>
            <a:pPr algn="ctr"/>
            <a:r>
              <a:rPr lang="en-US" sz="1600" dirty="0">
                <a:solidFill>
                  <a:schemeClr val="bg1">
                    <a:lumMod val="25000"/>
                  </a:schemeClr>
                </a:solidFill>
                <a:latin typeface="Futura std"/>
                <a:cs typeface="Futura std"/>
              </a:rPr>
              <a:t>Content provided by the Music Publishers Association of the United States</a:t>
            </a:r>
            <a:endParaRPr lang="uk-UA" sz="1600" dirty="0">
              <a:solidFill>
                <a:schemeClr val="bg1">
                  <a:lumMod val="25000"/>
                </a:schemeClr>
              </a:solidFill>
              <a:latin typeface="Futura std"/>
              <a:cs typeface="Futura std"/>
            </a:endParaRPr>
          </a:p>
        </p:txBody>
      </p:sp>
      <p:sp>
        <p:nvSpPr>
          <p:cNvPr id="20" name="Slide Number Placeholder 24"/>
          <p:cNvSpPr>
            <a:spLocks noGrp="1"/>
          </p:cNvSpPr>
          <p:nvPr>
            <p:ph type="sldNum" sz="quarter" idx="10"/>
          </p:nvPr>
        </p:nvSpPr>
        <p:spPr>
          <a:xfrm>
            <a:off x="16916400" y="9072685"/>
            <a:ext cx="1733550" cy="954107"/>
          </a:xfrm>
        </p:spPr>
        <p:txBody>
          <a:bodyPr/>
          <a:lstStyle/>
          <a:p>
            <a:pPr algn="l"/>
            <a:r>
              <a:rPr lang="en-US" dirty="0"/>
              <a:t>page</a:t>
            </a:r>
          </a:p>
          <a:p>
            <a:pPr algn="l"/>
            <a:r>
              <a:rPr lang="en-US" dirty="0"/>
              <a:t>0</a:t>
            </a:r>
            <a:fld id="{37D409AB-2201-4E18-8A34-C31753AD9B06}" type="slidenum">
              <a:rPr smtClean="0"/>
              <a:pPr algn="l"/>
              <a:t>25</a:t>
            </a:fld>
            <a:endParaRPr dirty="0"/>
          </a:p>
        </p:txBody>
      </p:sp>
      <p:sp>
        <p:nvSpPr>
          <p:cNvPr id="13" name="Rectangle 12"/>
          <p:cNvSpPr/>
          <p:nvPr/>
        </p:nvSpPr>
        <p:spPr>
          <a:xfrm>
            <a:off x="1981200" y="5433175"/>
            <a:ext cx="13030200" cy="467051"/>
          </a:xfrm>
          <a:prstGeom prst="rect">
            <a:avLst/>
          </a:prstGeom>
        </p:spPr>
        <p:txBody>
          <a:bodyPr wrap="square">
            <a:spAutoFit/>
          </a:bodyPr>
          <a:lstStyle/>
          <a:p>
            <a:pPr marL="342900" indent="-342900">
              <a:lnSpc>
                <a:spcPct val="110000"/>
              </a:lnSpc>
              <a:buFont typeface="Arial"/>
              <a:buChar char="•"/>
            </a:pPr>
            <a:r>
              <a:rPr lang="en-US" sz="2400" dirty="0">
                <a:solidFill>
                  <a:schemeClr val="tx2"/>
                </a:solidFill>
                <a:latin typeface="+mj-lt"/>
              </a:rPr>
              <a:t>$9.10</a:t>
            </a:r>
          </a:p>
        </p:txBody>
      </p:sp>
      <p:sp>
        <p:nvSpPr>
          <p:cNvPr id="18" name="Rectangle 17"/>
          <p:cNvSpPr/>
          <p:nvPr/>
        </p:nvSpPr>
        <p:spPr>
          <a:xfrm>
            <a:off x="1981200" y="6652375"/>
            <a:ext cx="13030200" cy="492443"/>
          </a:xfrm>
          <a:prstGeom prst="rect">
            <a:avLst/>
          </a:prstGeom>
        </p:spPr>
        <p:txBody>
          <a:bodyPr wrap="square">
            <a:spAutoFit/>
          </a:bodyPr>
          <a:lstStyle/>
          <a:p>
            <a:pPr marL="342900" indent="-342900">
              <a:lnSpc>
                <a:spcPct val="110000"/>
              </a:lnSpc>
              <a:buFont typeface="Arial"/>
              <a:buChar char="•"/>
            </a:pPr>
            <a:r>
              <a:rPr lang="en-US" sz="2400" dirty="0">
                <a:solidFill>
                  <a:schemeClr val="tx2"/>
                </a:solidFill>
                <a:latin typeface="+mj-lt"/>
              </a:rPr>
              <a:t>ASCAP/BMI/SESAC – by song or blanket</a:t>
            </a:r>
          </a:p>
        </p:txBody>
      </p:sp>
      <p:sp>
        <p:nvSpPr>
          <p:cNvPr id="21" name="Rectangle 20"/>
          <p:cNvSpPr/>
          <p:nvPr/>
        </p:nvSpPr>
        <p:spPr>
          <a:xfrm>
            <a:off x="1981200" y="7988731"/>
            <a:ext cx="13030200" cy="467051"/>
          </a:xfrm>
          <a:prstGeom prst="rect">
            <a:avLst/>
          </a:prstGeom>
        </p:spPr>
        <p:txBody>
          <a:bodyPr wrap="square">
            <a:spAutoFit/>
          </a:bodyPr>
          <a:lstStyle/>
          <a:p>
            <a:pPr marL="342900" indent="-342900">
              <a:lnSpc>
                <a:spcPct val="110000"/>
              </a:lnSpc>
              <a:buFont typeface="Arial"/>
              <a:buChar char="•"/>
            </a:pPr>
            <a:r>
              <a:rPr lang="en-US" sz="2400" dirty="0">
                <a:solidFill>
                  <a:schemeClr val="tx2"/>
                </a:solidFill>
                <a:latin typeface="+mj-lt"/>
              </a:rPr>
              <a:t>Rates set by copyright holder</a:t>
            </a:r>
          </a:p>
        </p:txBody>
      </p:sp>
    </p:spTree>
    <p:extLst>
      <p:ext uri="{BB962C8B-B14F-4D97-AF65-F5344CB8AC3E}">
        <p14:creationId xmlns:p14="http://schemas.microsoft.com/office/powerpoint/2010/main" val="112379207"/>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10934700" cy="1338828"/>
          </a:xfrm>
        </p:spPr>
        <p:txBody>
          <a:bodyPr/>
          <a:lstStyle/>
          <a:p>
            <a:r>
              <a:rPr lang="en-US" dirty="0" smtClean="0"/>
              <a:t>Permission and Licensing at a Glance</a:t>
            </a:r>
            <a:endParaRPr lang="en-US" dirty="0"/>
          </a:p>
        </p:txBody>
      </p:sp>
      <p:sp>
        <p:nvSpPr>
          <p:cNvPr id="3" name="Slide Number Placeholder 2"/>
          <p:cNvSpPr>
            <a:spLocks noGrp="1"/>
          </p:cNvSpPr>
          <p:nvPr>
            <p:ph type="sldNum" sz="quarter" idx="10"/>
          </p:nvPr>
        </p:nvSpPr>
        <p:spPr/>
        <p:txBody>
          <a:bodyPr/>
          <a:lstStyle/>
          <a:p>
            <a:pPr algn="l"/>
            <a:r>
              <a:rPr lang="en-US" smtClean="0"/>
              <a:t>page</a:t>
            </a:r>
          </a:p>
          <a:p>
            <a:pPr algn="l"/>
            <a:r>
              <a:rPr lang="en-US" smtClean="0"/>
              <a:t>0</a:t>
            </a:r>
            <a:fld id="{37D409AB-2201-4E18-8A34-C31753AD9B06}" type="slidenum">
              <a:rPr smtClean="0"/>
              <a:pPr algn="l"/>
              <a:t>26</a:t>
            </a:fld>
            <a:endParaRPr/>
          </a:p>
        </p:txBody>
      </p:sp>
      <p:graphicFrame>
        <p:nvGraphicFramePr>
          <p:cNvPr id="6" name="Diagram 5"/>
          <p:cNvGraphicFramePr/>
          <p:nvPr>
            <p:extLst>
              <p:ext uri="{D42A27DB-BD31-4B8C-83A1-F6EECF244321}">
                <p14:modId xmlns:p14="http://schemas.microsoft.com/office/powerpoint/2010/main" val="630846188"/>
              </p:ext>
            </p:extLst>
          </p:nvPr>
        </p:nvGraphicFramePr>
        <p:xfrm>
          <a:off x="584199" y="1289812"/>
          <a:ext cx="2590800" cy="810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p:cNvGraphicFramePr/>
          <p:nvPr>
            <p:extLst>
              <p:ext uri="{D42A27DB-BD31-4B8C-83A1-F6EECF244321}">
                <p14:modId xmlns:p14="http://schemas.microsoft.com/office/powerpoint/2010/main" val="1804131065"/>
              </p:ext>
            </p:extLst>
          </p:nvPr>
        </p:nvGraphicFramePr>
        <p:xfrm>
          <a:off x="3422840" y="1270280"/>
          <a:ext cx="2590800" cy="87398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8" name="Diagram 7"/>
          <p:cNvGraphicFramePr/>
          <p:nvPr>
            <p:extLst>
              <p:ext uri="{D42A27DB-BD31-4B8C-83A1-F6EECF244321}">
                <p14:modId xmlns:p14="http://schemas.microsoft.com/office/powerpoint/2010/main" val="1951014338"/>
              </p:ext>
            </p:extLst>
          </p:nvPr>
        </p:nvGraphicFramePr>
        <p:xfrm>
          <a:off x="9049322" y="806932"/>
          <a:ext cx="2590800" cy="81026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9" name="Diagram 8"/>
          <p:cNvGraphicFramePr/>
          <p:nvPr>
            <p:extLst>
              <p:ext uri="{D42A27DB-BD31-4B8C-83A1-F6EECF244321}">
                <p14:modId xmlns:p14="http://schemas.microsoft.com/office/powerpoint/2010/main" val="2441191342"/>
              </p:ext>
            </p:extLst>
          </p:nvPr>
        </p:nvGraphicFramePr>
        <p:xfrm>
          <a:off x="6236081" y="806932"/>
          <a:ext cx="2590800" cy="8102600"/>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10" name="Diagram 9"/>
          <p:cNvGraphicFramePr/>
          <p:nvPr>
            <p:extLst>
              <p:ext uri="{D42A27DB-BD31-4B8C-83A1-F6EECF244321}">
                <p14:modId xmlns:p14="http://schemas.microsoft.com/office/powerpoint/2010/main" val="1582469094"/>
              </p:ext>
            </p:extLst>
          </p:nvPr>
        </p:nvGraphicFramePr>
        <p:xfrm>
          <a:off x="14453363" y="0"/>
          <a:ext cx="2590800" cy="8102600"/>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graphicFrame>
        <p:nvGraphicFramePr>
          <p:cNvPr id="11" name="Diagram 10"/>
          <p:cNvGraphicFramePr/>
          <p:nvPr>
            <p:extLst>
              <p:ext uri="{D42A27DB-BD31-4B8C-83A1-F6EECF244321}">
                <p14:modId xmlns:p14="http://schemas.microsoft.com/office/powerpoint/2010/main" val="202450645"/>
              </p:ext>
            </p:extLst>
          </p:nvPr>
        </p:nvGraphicFramePr>
        <p:xfrm>
          <a:off x="11640121" y="1714500"/>
          <a:ext cx="2813241" cy="8572500"/>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spTree>
    <p:extLst>
      <p:ext uri="{BB962C8B-B14F-4D97-AF65-F5344CB8AC3E}">
        <p14:creationId xmlns:p14="http://schemas.microsoft.com/office/powerpoint/2010/main" val="366520853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1"/>
          </p:nvPr>
        </p:nvPicPr>
        <p:blipFill>
          <a:blip r:embed="rId3"/>
          <a:srcRect t="27500" b="27500"/>
          <a:stretch>
            <a:fillRect/>
          </a:stretch>
        </p:blipFill>
        <p:spPr/>
      </p:pic>
      <p:sp>
        <p:nvSpPr>
          <p:cNvPr id="17" name="Rectangle 16"/>
          <p:cNvSpPr/>
          <p:nvPr/>
        </p:nvSpPr>
        <p:spPr>
          <a:xfrm>
            <a:off x="0" y="2400300"/>
            <a:ext cx="18288000" cy="5486400"/>
          </a:xfrm>
          <a:prstGeom prst="rect">
            <a:avLst/>
          </a:prstGeom>
          <a:solidFill>
            <a:schemeClr val="accent1">
              <a:alpha val="5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bg1"/>
              </a:solidFill>
            </a:endParaRPr>
          </a:p>
        </p:txBody>
      </p:sp>
      <p:sp>
        <p:nvSpPr>
          <p:cNvPr id="4" name="Title 3"/>
          <p:cNvSpPr>
            <a:spLocks noGrp="1"/>
          </p:cNvSpPr>
          <p:nvPr>
            <p:ph type="title"/>
          </p:nvPr>
        </p:nvSpPr>
        <p:spPr>
          <a:xfrm>
            <a:off x="876300" y="571411"/>
            <a:ext cx="5448300" cy="1338828"/>
          </a:xfrm>
        </p:spPr>
        <p:txBody>
          <a:bodyPr/>
          <a:lstStyle/>
          <a:p>
            <a:r>
              <a:rPr lang="en-US" dirty="0"/>
              <a:t>getting permission </a:t>
            </a:r>
            <a:br>
              <a:rPr lang="en-US" dirty="0"/>
            </a:br>
            <a:r>
              <a:rPr lang="en-US" dirty="0">
                <a:solidFill>
                  <a:schemeClr val="accent1"/>
                </a:solidFill>
              </a:rPr>
              <a:t>summary</a:t>
            </a:r>
            <a:endParaRPr lang="uk-UA" dirty="0">
              <a:solidFill>
                <a:schemeClr val="accent1"/>
              </a:solidFill>
            </a:endParaRPr>
          </a:p>
        </p:txBody>
      </p:sp>
      <p:sp>
        <p:nvSpPr>
          <p:cNvPr id="3" name="Slide Number Placeholder 2"/>
          <p:cNvSpPr>
            <a:spLocks noGrp="1"/>
          </p:cNvSpPr>
          <p:nvPr>
            <p:ph type="sldNum" sz="quarter" idx="10"/>
          </p:nvPr>
        </p:nvSpPr>
        <p:spPr/>
        <p:txBody>
          <a:bodyPr/>
          <a:lstStyle/>
          <a:p>
            <a:pPr algn="l"/>
            <a:r>
              <a:rPr lang="en-US"/>
              <a:t>page</a:t>
            </a:r>
          </a:p>
          <a:p>
            <a:pPr algn="l"/>
            <a:r>
              <a:rPr lang="en-US"/>
              <a:t>0</a:t>
            </a:r>
            <a:fld id="{37D409AB-2201-4E18-8A34-C31753AD9B06}" type="slidenum">
              <a:rPr smtClean="0"/>
              <a:pPr algn="l"/>
              <a:t>27</a:t>
            </a:fld>
            <a:endParaRPr/>
          </a:p>
        </p:txBody>
      </p:sp>
      <p:sp>
        <p:nvSpPr>
          <p:cNvPr id="13" name="Rectangle 12"/>
          <p:cNvSpPr/>
          <p:nvPr/>
        </p:nvSpPr>
        <p:spPr>
          <a:xfrm>
            <a:off x="0" y="2400300"/>
            <a:ext cx="1759667" cy="1759667"/>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4" name="Rectangle 13"/>
          <p:cNvSpPr/>
          <p:nvPr/>
        </p:nvSpPr>
        <p:spPr>
          <a:xfrm>
            <a:off x="1759668" y="2400300"/>
            <a:ext cx="4898308" cy="1759667"/>
          </a:xfrm>
          <a:prstGeom prst="rect">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6" name="TextBox 15"/>
          <p:cNvSpPr txBox="1"/>
          <p:nvPr/>
        </p:nvSpPr>
        <p:spPr>
          <a:xfrm>
            <a:off x="2019301" y="2772301"/>
            <a:ext cx="4305299" cy="1200328"/>
          </a:xfrm>
          <a:prstGeom prst="rect">
            <a:avLst/>
          </a:prstGeom>
          <a:noFill/>
        </p:spPr>
        <p:txBody>
          <a:bodyPr wrap="square" rtlCol="0">
            <a:spAutoFit/>
          </a:bodyPr>
          <a:lstStyle/>
          <a:p>
            <a:pPr marL="342900" indent="-342900">
              <a:buFont typeface="Wingdings" charset="2"/>
              <a:buChar char="ü"/>
            </a:pPr>
            <a:r>
              <a:rPr lang="en-US" sz="2400" dirty="0">
                <a:solidFill>
                  <a:schemeClr val="bg1"/>
                </a:solidFill>
              </a:rPr>
              <a:t>Read the copyright notice</a:t>
            </a:r>
          </a:p>
          <a:p>
            <a:pPr marL="342900" indent="-342900">
              <a:buFont typeface="Wingdings" charset="2"/>
              <a:buChar char="ü"/>
            </a:pPr>
            <a:r>
              <a:rPr lang="en-US" sz="2400" dirty="0">
                <a:solidFill>
                  <a:schemeClr val="bg1"/>
                </a:solidFill>
              </a:rPr>
              <a:t>Contact the copyright holder or publisher</a:t>
            </a:r>
            <a:endParaRPr lang="uk-UA" sz="2400" dirty="0">
              <a:solidFill>
                <a:schemeClr val="bg1"/>
              </a:solidFill>
            </a:endParaRPr>
          </a:p>
        </p:txBody>
      </p:sp>
      <p:sp>
        <p:nvSpPr>
          <p:cNvPr id="18" name="TextBox 17"/>
          <p:cNvSpPr txBox="1"/>
          <p:nvPr/>
        </p:nvSpPr>
        <p:spPr>
          <a:xfrm>
            <a:off x="-914400" y="2476500"/>
            <a:ext cx="3657600" cy="1569660"/>
          </a:xfrm>
          <a:prstGeom prst="rect">
            <a:avLst/>
          </a:prstGeom>
          <a:noFill/>
        </p:spPr>
        <p:txBody>
          <a:bodyPr wrap="square" rtlCol="0">
            <a:spAutoFit/>
          </a:bodyPr>
          <a:lstStyle/>
          <a:p>
            <a:pPr algn="ctr"/>
            <a:r>
              <a:rPr lang="en-US" sz="9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a:t>
            </a:r>
          </a:p>
        </p:txBody>
      </p:sp>
      <p:sp>
        <p:nvSpPr>
          <p:cNvPr id="19" name="TextBox 18"/>
          <p:cNvSpPr txBox="1"/>
          <p:nvPr/>
        </p:nvSpPr>
        <p:spPr>
          <a:xfrm>
            <a:off x="4724400" y="9376946"/>
            <a:ext cx="9144000" cy="338554"/>
          </a:xfrm>
          <a:prstGeom prst="rect">
            <a:avLst/>
          </a:prstGeom>
          <a:noFill/>
        </p:spPr>
        <p:txBody>
          <a:bodyPr wrap="square" rtlCol="0">
            <a:spAutoFit/>
          </a:bodyPr>
          <a:lstStyle/>
          <a:p>
            <a:pPr algn="ctr"/>
            <a:r>
              <a:rPr lang="en-US" sz="1600" dirty="0">
                <a:solidFill>
                  <a:schemeClr val="bg1">
                    <a:lumMod val="25000"/>
                  </a:schemeClr>
                </a:solidFill>
                <a:latin typeface="Futura std"/>
                <a:cs typeface="Futura std"/>
              </a:rPr>
              <a:t>Content provided by the Music Publishers Association of the United States</a:t>
            </a:r>
            <a:endParaRPr lang="uk-UA" sz="1600" dirty="0">
              <a:solidFill>
                <a:schemeClr val="bg1">
                  <a:lumMod val="25000"/>
                </a:schemeClr>
              </a:solidFill>
              <a:latin typeface="Futura std"/>
              <a:cs typeface="Futura std"/>
            </a:endParaRPr>
          </a:p>
        </p:txBody>
      </p:sp>
    </p:spTree>
    <p:extLst>
      <p:ext uri="{BB962C8B-B14F-4D97-AF65-F5344CB8AC3E}">
        <p14:creationId xmlns:p14="http://schemas.microsoft.com/office/powerpoint/2010/main" val="214386526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37"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anim calcmode="lin" valueType="num">
                                      <p:cBhvr>
                                        <p:cTn id="11" dur="500" fill="hold"/>
                                        <p:tgtEl>
                                          <p:spTgt spid="18"/>
                                        </p:tgtEl>
                                        <p:attrNameLst>
                                          <p:attrName>ppt_x</p:attrName>
                                        </p:attrNameLst>
                                      </p:cBhvr>
                                      <p:tavLst>
                                        <p:tav tm="0">
                                          <p:val>
                                            <p:strVal val="#ppt_x"/>
                                          </p:val>
                                        </p:tav>
                                        <p:tav tm="100000">
                                          <p:val>
                                            <p:strVal val="#ppt_x"/>
                                          </p:val>
                                        </p:tav>
                                      </p:tavLst>
                                    </p:anim>
                                    <p:anim calcmode="lin" valueType="num">
                                      <p:cBhvr>
                                        <p:cTn id="12" dur="450" decel="100000" fill="hold"/>
                                        <p:tgtEl>
                                          <p:spTgt spid="18"/>
                                        </p:tgtEl>
                                        <p:attrNameLst>
                                          <p:attrName>ppt_y</p:attrName>
                                        </p:attrNameLst>
                                      </p:cBhvr>
                                      <p:tavLst>
                                        <p:tav tm="0">
                                          <p:val>
                                            <p:strVal val="#ppt_y+1"/>
                                          </p:val>
                                        </p:tav>
                                        <p:tav tm="100000">
                                          <p:val>
                                            <p:strVal val="#ppt_y-.03"/>
                                          </p:val>
                                        </p:tav>
                                      </p:tavLst>
                                    </p:anim>
                                    <p:anim calcmode="lin" valueType="num">
                                      <p:cBhvr>
                                        <p:cTn id="13" dur="50" accel="100000" fill="hold">
                                          <p:stCondLst>
                                            <p:cond delay="450"/>
                                          </p:stCondLst>
                                        </p:cTn>
                                        <p:tgtEl>
                                          <p:spTgt spid="18"/>
                                        </p:tgtEl>
                                        <p:attrNameLst>
                                          <p:attrName>ppt_y</p:attrName>
                                        </p:attrNameLst>
                                      </p:cBhvr>
                                      <p:tavLst>
                                        <p:tav tm="0">
                                          <p:val>
                                            <p:strVal val="#ppt_y-.03"/>
                                          </p:val>
                                        </p:tav>
                                        <p:tav tm="100000">
                                          <p:val>
                                            <p:strVal val="#ppt_y"/>
                                          </p:val>
                                        </p:tav>
                                      </p:tavLst>
                                    </p:anim>
                                  </p:childTnLst>
                                </p:cTn>
                              </p:par>
                              <p:par>
                                <p:cTn id="14" presetID="37"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anim calcmode="lin" valueType="num">
                                      <p:cBhvr>
                                        <p:cTn id="17" dur="500" fill="hold"/>
                                        <p:tgtEl>
                                          <p:spTgt spid="16"/>
                                        </p:tgtEl>
                                        <p:attrNameLst>
                                          <p:attrName>ppt_x</p:attrName>
                                        </p:attrNameLst>
                                      </p:cBhvr>
                                      <p:tavLst>
                                        <p:tav tm="0">
                                          <p:val>
                                            <p:strVal val="#ppt_x"/>
                                          </p:val>
                                        </p:tav>
                                        <p:tav tm="100000">
                                          <p:val>
                                            <p:strVal val="#ppt_x"/>
                                          </p:val>
                                        </p:tav>
                                      </p:tavLst>
                                    </p:anim>
                                    <p:anim calcmode="lin" valueType="num">
                                      <p:cBhvr>
                                        <p:cTn id="18" dur="450" decel="100000" fill="hold"/>
                                        <p:tgtEl>
                                          <p:spTgt spid="16"/>
                                        </p:tgtEl>
                                        <p:attrNameLst>
                                          <p:attrName>ppt_y</p:attrName>
                                        </p:attrNameLst>
                                      </p:cBhvr>
                                      <p:tavLst>
                                        <p:tav tm="0">
                                          <p:val>
                                            <p:strVal val="#ppt_y+1"/>
                                          </p:val>
                                        </p:tav>
                                        <p:tav tm="100000">
                                          <p:val>
                                            <p:strVal val="#ppt_y-.03"/>
                                          </p:val>
                                        </p:tav>
                                      </p:tavLst>
                                    </p:anim>
                                    <p:anim calcmode="lin" valueType="num">
                                      <p:cBhvr>
                                        <p:cTn id="19" dur="50" accel="100000" fill="hold">
                                          <p:stCondLst>
                                            <p:cond delay="45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13144500" y="5143500"/>
            <a:ext cx="5143500" cy="5143500"/>
          </a:xfrm>
          <a:custGeom>
            <a:avLst/>
            <a:gdLst>
              <a:gd name="connsiteX0" fmla="*/ 5143500 w 5143500"/>
              <a:gd name="connsiteY0" fmla="*/ 0 h 5143500"/>
              <a:gd name="connsiteX1" fmla="*/ 5143500 w 5143500"/>
              <a:gd name="connsiteY1" fmla="*/ 5143500 h 5143500"/>
              <a:gd name="connsiteX2" fmla="*/ 0 w 5143500"/>
              <a:gd name="connsiteY2" fmla="*/ 5143500 h 5143500"/>
              <a:gd name="connsiteX3" fmla="*/ 5143500 w 5143500"/>
              <a:gd name="connsiteY3" fmla="*/ 0 h 5143500"/>
            </a:gdLst>
            <a:ahLst/>
            <a:cxnLst>
              <a:cxn ang="0">
                <a:pos x="connsiteX0" y="connsiteY0"/>
              </a:cxn>
              <a:cxn ang="0">
                <a:pos x="connsiteX1" y="connsiteY1"/>
              </a:cxn>
              <a:cxn ang="0">
                <a:pos x="connsiteX2" y="connsiteY2"/>
              </a:cxn>
              <a:cxn ang="0">
                <a:pos x="connsiteX3" y="connsiteY3"/>
              </a:cxn>
            </a:cxnLst>
            <a:rect l="l" t="t" r="r" b="b"/>
            <a:pathLst>
              <a:path w="5143500" h="5143500">
                <a:moveTo>
                  <a:pt x="5143500" y="0"/>
                </a:moveTo>
                <a:lnTo>
                  <a:pt x="5143500" y="5143500"/>
                </a:lnTo>
                <a:lnTo>
                  <a:pt x="0" y="5143500"/>
                </a:lnTo>
                <a:cubicBezTo>
                  <a:pt x="0" y="2302823"/>
                  <a:pt x="2302823" y="0"/>
                  <a:pt x="5143500" y="0"/>
                </a:cubicBezTo>
                <a:close/>
              </a:path>
            </a:pathLst>
          </a:cu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0" name="TextBox 9"/>
          <p:cNvSpPr txBox="1"/>
          <p:nvPr/>
        </p:nvSpPr>
        <p:spPr>
          <a:xfrm>
            <a:off x="12801600" y="6732181"/>
            <a:ext cx="5143500" cy="3170099"/>
          </a:xfrm>
          <a:prstGeom prst="rect">
            <a:avLst/>
          </a:prstGeom>
          <a:noFill/>
        </p:spPr>
        <p:txBody>
          <a:bodyPr wrap="square" rtlCol="0">
            <a:spAutoFit/>
          </a:bodyPr>
          <a:lstStyle/>
          <a:p>
            <a:pPr algn="r"/>
            <a:endParaRPr lang="uk-UA" sz="20000" b="1" dirty="0">
              <a:solidFill>
                <a:schemeClr val="bg1"/>
              </a:solidFill>
              <a:latin typeface="+mj-lt"/>
            </a:endParaRPr>
          </a:p>
        </p:txBody>
      </p:sp>
      <p:sp>
        <p:nvSpPr>
          <p:cNvPr id="2" name="TextBox 1"/>
          <p:cNvSpPr txBox="1"/>
          <p:nvPr/>
        </p:nvSpPr>
        <p:spPr>
          <a:xfrm>
            <a:off x="1600200" y="4533900"/>
            <a:ext cx="9220200" cy="2777876"/>
          </a:xfrm>
          <a:prstGeom prst="rect">
            <a:avLst/>
          </a:prstGeom>
          <a:noFill/>
        </p:spPr>
        <p:txBody>
          <a:bodyPr wrap="square" rtlCol="0">
            <a:spAutoFit/>
          </a:bodyPr>
          <a:lstStyle/>
          <a:p>
            <a:pPr algn="r">
              <a:lnSpc>
                <a:spcPct val="120000"/>
              </a:lnSpc>
            </a:pPr>
            <a:r>
              <a:rPr lang="en-US" sz="3600" b="1" dirty="0">
                <a:solidFill>
                  <a:schemeClr val="accent1"/>
                </a:solidFill>
                <a:latin typeface="+mj-lt"/>
              </a:rPr>
              <a:t>Congratulations! </a:t>
            </a:r>
            <a:r>
              <a:rPr lang="en-US" sz="2800" dirty="0">
                <a:solidFill>
                  <a:schemeClr val="tx2"/>
                </a:solidFill>
                <a:latin typeface="+mj-lt"/>
              </a:rPr>
              <a:t>You just got your first teaching job as a middle school choir director. As you explore your music library, you find part of your library is made of copied music. You don’t have the budget to fund the purchase of all the originals.</a:t>
            </a:r>
          </a:p>
        </p:txBody>
      </p:sp>
      <p:sp>
        <p:nvSpPr>
          <p:cNvPr id="6" name="TextBox 5"/>
          <p:cNvSpPr txBox="1"/>
          <p:nvPr/>
        </p:nvSpPr>
        <p:spPr>
          <a:xfrm>
            <a:off x="12192000" y="1104900"/>
            <a:ext cx="4114800" cy="2400657"/>
          </a:xfrm>
          <a:prstGeom prst="rect">
            <a:avLst/>
          </a:prstGeom>
          <a:noFill/>
        </p:spPr>
        <p:txBody>
          <a:bodyPr wrap="square" rtlCol="0">
            <a:spAutoFit/>
          </a:bodyPr>
          <a:lstStyle/>
          <a:p>
            <a:r>
              <a:rPr lang="en-US" sz="15000" b="1" dirty="0">
                <a:solidFill>
                  <a:schemeClr val="accent1"/>
                </a:solidFill>
                <a:latin typeface="+mj-lt"/>
                <a:cs typeface="Arial Black"/>
              </a:rPr>
              <a:t>YES</a:t>
            </a:r>
            <a:endParaRPr lang="uk-UA" sz="15000" b="1" dirty="0">
              <a:solidFill>
                <a:schemeClr val="accent1"/>
              </a:solidFill>
              <a:latin typeface="+mj-lt"/>
              <a:cs typeface="Arial Black"/>
            </a:endParaRPr>
          </a:p>
        </p:txBody>
      </p:sp>
      <p:sp>
        <p:nvSpPr>
          <p:cNvPr id="7" name="TextBox 6"/>
          <p:cNvSpPr txBox="1"/>
          <p:nvPr/>
        </p:nvSpPr>
        <p:spPr>
          <a:xfrm>
            <a:off x="13658850" y="7454399"/>
            <a:ext cx="4114800" cy="1754326"/>
          </a:xfrm>
          <a:prstGeom prst="rect">
            <a:avLst/>
          </a:prstGeom>
          <a:noFill/>
        </p:spPr>
        <p:txBody>
          <a:bodyPr wrap="square" rtlCol="0">
            <a:spAutoFit/>
          </a:bodyPr>
          <a:lstStyle/>
          <a:p>
            <a:pPr algn="r"/>
            <a:r>
              <a:rPr lang="en-US" sz="3600" b="1" dirty="0">
                <a:solidFill>
                  <a:schemeClr val="bg2"/>
                </a:solidFill>
              </a:rPr>
              <a:t> Are you now in violation of copyright?</a:t>
            </a:r>
          </a:p>
        </p:txBody>
      </p:sp>
      <p:cxnSp>
        <p:nvCxnSpPr>
          <p:cNvPr id="4" name="Straight Connector 3"/>
          <p:cNvCxnSpPr/>
          <p:nvPr/>
        </p:nvCxnSpPr>
        <p:spPr>
          <a:xfrm>
            <a:off x="11582400" y="1714500"/>
            <a:ext cx="0" cy="548640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724400" y="9376946"/>
            <a:ext cx="9144000" cy="338554"/>
          </a:xfrm>
          <a:prstGeom prst="rect">
            <a:avLst/>
          </a:prstGeom>
          <a:noFill/>
        </p:spPr>
        <p:txBody>
          <a:bodyPr wrap="square" rtlCol="0">
            <a:spAutoFit/>
          </a:bodyPr>
          <a:lstStyle/>
          <a:p>
            <a:pPr algn="ctr"/>
            <a:r>
              <a:rPr lang="en-US" sz="1600" dirty="0">
                <a:solidFill>
                  <a:schemeClr val="bg1">
                    <a:lumMod val="25000"/>
                  </a:schemeClr>
                </a:solidFill>
                <a:latin typeface="Futura std"/>
                <a:cs typeface="Futura std"/>
              </a:rPr>
              <a:t>Content provided by the Music Publishers Association of the United States</a:t>
            </a:r>
            <a:endParaRPr lang="uk-UA" sz="1600" dirty="0">
              <a:solidFill>
                <a:schemeClr val="bg1">
                  <a:lumMod val="25000"/>
                </a:schemeClr>
              </a:solidFill>
              <a:latin typeface="Futura std"/>
              <a:cs typeface="Futura std"/>
            </a:endParaRPr>
          </a:p>
        </p:txBody>
      </p:sp>
      <p:sp>
        <p:nvSpPr>
          <p:cNvPr id="12" name="TextBox 11"/>
          <p:cNvSpPr txBox="1"/>
          <p:nvPr/>
        </p:nvSpPr>
        <p:spPr>
          <a:xfrm>
            <a:off x="5562600" y="1409700"/>
            <a:ext cx="5257800" cy="2862322"/>
          </a:xfrm>
          <a:prstGeom prst="rect">
            <a:avLst/>
          </a:prstGeom>
          <a:noFill/>
        </p:spPr>
        <p:txBody>
          <a:bodyPr wrap="square" rtlCol="0">
            <a:spAutoFit/>
          </a:bodyPr>
          <a:lstStyle/>
          <a:p>
            <a:pPr algn="r"/>
            <a:r>
              <a:rPr lang="en-US" sz="6000" b="1" dirty="0"/>
              <a:t>violation of copyright or fair use?</a:t>
            </a:r>
            <a:endParaRPr lang="uk-UA" sz="6000" b="1" dirty="0">
              <a:solidFill>
                <a:schemeClr val="accent1"/>
              </a:solidFill>
            </a:endParaRPr>
          </a:p>
        </p:txBody>
      </p:sp>
    </p:spTree>
    <p:extLst>
      <p:ext uri="{BB962C8B-B14F-4D97-AF65-F5344CB8AC3E}">
        <p14:creationId xmlns:p14="http://schemas.microsoft.com/office/powerpoint/2010/main" val="189221270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13175392" y="5194986"/>
            <a:ext cx="5143500" cy="5143500"/>
          </a:xfrm>
          <a:custGeom>
            <a:avLst/>
            <a:gdLst>
              <a:gd name="connsiteX0" fmla="*/ 5143500 w 5143500"/>
              <a:gd name="connsiteY0" fmla="*/ 0 h 5143500"/>
              <a:gd name="connsiteX1" fmla="*/ 5143500 w 5143500"/>
              <a:gd name="connsiteY1" fmla="*/ 5143500 h 5143500"/>
              <a:gd name="connsiteX2" fmla="*/ 0 w 5143500"/>
              <a:gd name="connsiteY2" fmla="*/ 5143500 h 5143500"/>
              <a:gd name="connsiteX3" fmla="*/ 5143500 w 5143500"/>
              <a:gd name="connsiteY3" fmla="*/ 0 h 5143500"/>
            </a:gdLst>
            <a:ahLst/>
            <a:cxnLst>
              <a:cxn ang="0">
                <a:pos x="connsiteX0" y="connsiteY0"/>
              </a:cxn>
              <a:cxn ang="0">
                <a:pos x="connsiteX1" y="connsiteY1"/>
              </a:cxn>
              <a:cxn ang="0">
                <a:pos x="connsiteX2" y="connsiteY2"/>
              </a:cxn>
              <a:cxn ang="0">
                <a:pos x="connsiteX3" y="connsiteY3"/>
              </a:cxn>
            </a:cxnLst>
            <a:rect l="l" t="t" r="r" b="b"/>
            <a:pathLst>
              <a:path w="5143500" h="5143500">
                <a:moveTo>
                  <a:pt x="5143500" y="0"/>
                </a:moveTo>
                <a:lnTo>
                  <a:pt x="5143500" y="5143500"/>
                </a:lnTo>
                <a:lnTo>
                  <a:pt x="0" y="5143500"/>
                </a:lnTo>
                <a:cubicBezTo>
                  <a:pt x="0" y="2302823"/>
                  <a:pt x="2302823" y="0"/>
                  <a:pt x="5143500" y="0"/>
                </a:cubicBezTo>
                <a:close/>
              </a:path>
            </a:pathLst>
          </a:cu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grpSp>
        <p:nvGrpSpPr>
          <p:cNvPr id="5" name="Group 4"/>
          <p:cNvGrpSpPr/>
          <p:nvPr/>
        </p:nvGrpSpPr>
        <p:grpSpPr>
          <a:xfrm>
            <a:off x="1600200" y="1409700"/>
            <a:ext cx="9220200" cy="7353050"/>
            <a:chOff x="1600200" y="1409700"/>
            <a:chExt cx="9220200" cy="7353050"/>
          </a:xfrm>
        </p:grpSpPr>
        <p:sp>
          <p:nvSpPr>
            <p:cNvPr id="92" name="TextBox 91"/>
            <p:cNvSpPr txBox="1"/>
            <p:nvPr/>
          </p:nvSpPr>
          <p:spPr>
            <a:xfrm>
              <a:off x="5562600" y="1409700"/>
              <a:ext cx="5257800" cy="2862322"/>
            </a:xfrm>
            <a:prstGeom prst="rect">
              <a:avLst/>
            </a:prstGeom>
            <a:noFill/>
          </p:spPr>
          <p:txBody>
            <a:bodyPr wrap="square" rtlCol="0">
              <a:spAutoFit/>
            </a:bodyPr>
            <a:lstStyle/>
            <a:p>
              <a:pPr algn="r"/>
              <a:r>
                <a:rPr lang="en-US" sz="6000" b="1" dirty="0"/>
                <a:t>violation of copyright or fair use?</a:t>
              </a:r>
              <a:endParaRPr lang="uk-UA" sz="6000" b="1" dirty="0">
                <a:solidFill>
                  <a:schemeClr val="accent1"/>
                </a:solidFill>
              </a:endParaRPr>
            </a:p>
          </p:txBody>
        </p:sp>
        <p:sp>
          <p:nvSpPr>
            <p:cNvPr id="2" name="TextBox 1"/>
            <p:cNvSpPr txBox="1"/>
            <p:nvPr/>
          </p:nvSpPr>
          <p:spPr>
            <a:xfrm>
              <a:off x="1600200" y="4533900"/>
              <a:ext cx="9220200" cy="4228850"/>
            </a:xfrm>
            <a:prstGeom prst="rect">
              <a:avLst/>
            </a:prstGeom>
            <a:noFill/>
          </p:spPr>
          <p:txBody>
            <a:bodyPr wrap="square" rtlCol="0">
              <a:spAutoFit/>
            </a:bodyPr>
            <a:lstStyle/>
            <a:p>
              <a:pPr algn="r">
                <a:lnSpc>
                  <a:spcPct val="120000"/>
                </a:lnSpc>
              </a:pPr>
              <a:r>
                <a:rPr lang="en-US" sz="2800" dirty="0">
                  <a:solidFill>
                    <a:schemeClr val="tx2"/>
                  </a:solidFill>
                  <a:latin typeface="+mj-lt"/>
                </a:rPr>
                <a:t>As an orchestra director, you have enough original copies on file for every student in your ensemble, but do not want your students to damage or lose the music. You distribute copies of the originals to the entire class so that they can write rehearsal markings on them. Each copy is marked with a stamp saying “original on file-- destroy when done,” and you collect and dispose of these copies at the end of the school year.</a:t>
              </a:r>
              <a:endParaRPr lang="uk-UA" sz="2800" dirty="0">
                <a:solidFill>
                  <a:schemeClr val="tx2"/>
                </a:solidFill>
                <a:latin typeface="+mj-lt"/>
              </a:endParaRPr>
            </a:p>
          </p:txBody>
        </p:sp>
      </p:grpSp>
      <p:sp>
        <p:nvSpPr>
          <p:cNvPr id="6" name="TextBox 5"/>
          <p:cNvSpPr txBox="1"/>
          <p:nvPr/>
        </p:nvSpPr>
        <p:spPr>
          <a:xfrm>
            <a:off x="12192000" y="1104900"/>
            <a:ext cx="4114800" cy="2400657"/>
          </a:xfrm>
          <a:prstGeom prst="rect">
            <a:avLst/>
          </a:prstGeom>
          <a:noFill/>
        </p:spPr>
        <p:txBody>
          <a:bodyPr wrap="square" rtlCol="0">
            <a:spAutoFit/>
          </a:bodyPr>
          <a:lstStyle/>
          <a:p>
            <a:r>
              <a:rPr lang="en-US" sz="15000" b="1" dirty="0">
                <a:solidFill>
                  <a:schemeClr val="accent1"/>
                </a:solidFill>
                <a:latin typeface="+mj-lt"/>
                <a:cs typeface="Arial Black"/>
              </a:rPr>
              <a:t>YES</a:t>
            </a:r>
            <a:endParaRPr lang="uk-UA" sz="15000" b="1" dirty="0">
              <a:solidFill>
                <a:schemeClr val="accent1"/>
              </a:solidFill>
              <a:latin typeface="+mj-lt"/>
              <a:cs typeface="Arial Black"/>
            </a:endParaRPr>
          </a:p>
        </p:txBody>
      </p:sp>
      <p:sp>
        <p:nvSpPr>
          <p:cNvPr id="7" name="TextBox 6"/>
          <p:cNvSpPr txBox="1"/>
          <p:nvPr/>
        </p:nvSpPr>
        <p:spPr>
          <a:xfrm>
            <a:off x="13847805" y="7519650"/>
            <a:ext cx="4114800" cy="1200329"/>
          </a:xfrm>
          <a:prstGeom prst="rect">
            <a:avLst/>
          </a:prstGeom>
          <a:noFill/>
        </p:spPr>
        <p:txBody>
          <a:bodyPr wrap="square" rtlCol="0">
            <a:spAutoFit/>
          </a:bodyPr>
          <a:lstStyle/>
          <a:p>
            <a:pPr algn="r"/>
            <a:r>
              <a:rPr lang="en-US" sz="3600" b="1" dirty="0">
                <a:solidFill>
                  <a:schemeClr val="bg2"/>
                </a:solidFill>
              </a:rPr>
              <a:t> Is this a violation of copyright?</a:t>
            </a:r>
          </a:p>
        </p:txBody>
      </p:sp>
      <p:cxnSp>
        <p:nvCxnSpPr>
          <p:cNvPr id="4" name="Straight Connector 3"/>
          <p:cNvCxnSpPr/>
          <p:nvPr/>
        </p:nvCxnSpPr>
        <p:spPr>
          <a:xfrm>
            <a:off x="11582400" y="1714500"/>
            <a:ext cx="0" cy="693420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724400" y="9376946"/>
            <a:ext cx="9144000" cy="338554"/>
          </a:xfrm>
          <a:prstGeom prst="rect">
            <a:avLst/>
          </a:prstGeom>
          <a:noFill/>
        </p:spPr>
        <p:txBody>
          <a:bodyPr wrap="square" rtlCol="0">
            <a:spAutoFit/>
          </a:bodyPr>
          <a:lstStyle/>
          <a:p>
            <a:pPr algn="ctr"/>
            <a:r>
              <a:rPr lang="en-US" sz="1600" dirty="0">
                <a:solidFill>
                  <a:schemeClr val="bg1">
                    <a:lumMod val="25000"/>
                  </a:schemeClr>
                </a:solidFill>
                <a:latin typeface="Futura std"/>
                <a:cs typeface="Futura std"/>
              </a:rPr>
              <a:t>Content provided by the Music Publishers Association of the United States</a:t>
            </a:r>
            <a:endParaRPr lang="uk-UA" sz="1600" dirty="0">
              <a:solidFill>
                <a:schemeClr val="bg1">
                  <a:lumMod val="25000"/>
                </a:schemeClr>
              </a:solidFill>
              <a:latin typeface="Futura std"/>
              <a:cs typeface="Futura std"/>
            </a:endParaRPr>
          </a:p>
        </p:txBody>
      </p:sp>
    </p:spTree>
    <p:extLst>
      <p:ext uri="{BB962C8B-B14F-4D97-AF65-F5344CB8AC3E}">
        <p14:creationId xmlns:p14="http://schemas.microsoft.com/office/powerpoint/2010/main" val="104331870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900" decel="100000" fill="hold"/>
                                        <p:tgtEl>
                                          <p:spTgt spid="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2"/>
          </p:nvPr>
        </p:nvPicPr>
        <p:blipFill>
          <a:blip r:embed="rId3"/>
          <a:srcRect t="7700" b="7700"/>
          <a:stretch>
            <a:fillRect/>
          </a:stretch>
        </p:blipFill>
        <p:spPr/>
      </p:pic>
      <p:sp>
        <p:nvSpPr>
          <p:cNvPr id="15" name="Rectangle 14"/>
          <p:cNvSpPr/>
          <p:nvPr/>
        </p:nvSpPr>
        <p:spPr>
          <a:xfrm>
            <a:off x="0" y="20515"/>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grpSp>
        <p:nvGrpSpPr>
          <p:cNvPr id="4" name="Group 3"/>
          <p:cNvGrpSpPr/>
          <p:nvPr/>
        </p:nvGrpSpPr>
        <p:grpSpPr>
          <a:xfrm>
            <a:off x="11887200" y="0"/>
            <a:ext cx="6400800" cy="10287000"/>
            <a:chOff x="11887200" y="0"/>
            <a:chExt cx="6400800" cy="10287000"/>
          </a:xfrm>
        </p:grpSpPr>
        <p:grpSp>
          <p:nvGrpSpPr>
            <p:cNvPr id="21" name="Group 20"/>
            <p:cNvGrpSpPr/>
            <p:nvPr/>
          </p:nvGrpSpPr>
          <p:grpSpPr>
            <a:xfrm>
              <a:off x="11887200" y="0"/>
              <a:ext cx="6400800" cy="10287000"/>
              <a:chOff x="0" y="0"/>
              <a:chExt cx="6400800" cy="10287000"/>
            </a:xfrm>
          </p:grpSpPr>
          <p:sp>
            <p:nvSpPr>
              <p:cNvPr id="5" name="Rectangle 4"/>
              <p:cNvSpPr/>
              <p:nvPr/>
            </p:nvSpPr>
            <p:spPr>
              <a:xfrm>
                <a:off x="0" y="0"/>
                <a:ext cx="6400800" cy="10287000"/>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grpSp>
            <p:nvGrpSpPr>
              <p:cNvPr id="6" name="Group 5"/>
              <p:cNvGrpSpPr/>
              <p:nvPr/>
            </p:nvGrpSpPr>
            <p:grpSpPr>
              <a:xfrm>
                <a:off x="768350" y="2032278"/>
                <a:ext cx="4864100" cy="1371600"/>
                <a:chOff x="6711950" y="4457700"/>
                <a:chExt cx="4864100" cy="1371600"/>
              </a:xfrm>
            </p:grpSpPr>
            <p:sp>
              <p:nvSpPr>
                <p:cNvPr id="7" name="TextBox 6"/>
                <p:cNvSpPr txBox="1"/>
                <p:nvPr/>
              </p:nvSpPr>
              <p:spPr>
                <a:xfrm>
                  <a:off x="6863443" y="4589502"/>
                  <a:ext cx="4561114" cy="1107996"/>
                </a:xfrm>
                <a:prstGeom prst="rect">
                  <a:avLst/>
                </a:prstGeom>
                <a:noFill/>
              </p:spPr>
              <p:txBody>
                <a:bodyPr wrap="square" rtlCol="0">
                  <a:spAutoFit/>
                </a:bodyPr>
                <a:lstStyle/>
                <a:p>
                  <a:pPr algn="ctr"/>
                  <a:r>
                    <a:rPr lang="en-US" sz="6600" b="1" dirty="0">
                      <a:solidFill>
                        <a:schemeClr val="bg1"/>
                      </a:solidFill>
                      <a:ea typeface="Roboto Condensed" panose="02000000000000000000" pitchFamily="2" charset="0"/>
                      <a:cs typeface="Lato Semibold" panose="020F0502020204030203" pitchFamily="34" charset="0"/>
                    </a:rPr>
                    <a:t>disclaimer.</a:t>
                  </a:r>
                  <a:endParaRPr lang="ru-RU" sz="6600" b="1" dirty="0">
                    <a:solidFill>
                      <a:schemeClr val="bg1"/>
                    </a:solidFill>
                    <a:ea typeface="Lato Semibold" panose="020F0502020204030203" pitchFamily="34" charset="0"/>
                    <a:cs typeface="Lato Semibold" panose="020F0502020204030203" pitchFamily="34" charset="0"/>
                  </a:endParaRPr>
                </a:p>
              </p:txBody>
            </p:sp>
            <p:grpSp>
              <p:nvGrpSpPr>
                <p:cNvPr id="8" name="Group 7"/>
                <p:cNvGrpSpPr/>
                <p:nvPr/>
              </p:nvGrpSpPr>
              <p:grpSpPr>
                <a:xfrm>
                  <a:off x="6711950" y="4457700"/>
                  <a:ext cx="685800" cy="685800"/>
                  <a:chOff x="6324600" y="4114799"/>
                  <a:chExt cx="685800" cy="685800"/>
                </a:xfrm>
              </p:grpSpPr>
              <p:cxnSp>
                <p:nvCxnSpPr>
                  <p:cNvPr id="12" name="Straight Connector 11"/>
                  <p:cNvCxnSpPr/>
                  <p:nvPr/>
                </p:nvCxnSpPr>
                <p:spPr>
                  <a:xfrm flipV="1">
                    <a:off x="6324600" y="4114799"/>
                    <a:ext cx="0" cy="685800"/>
                  </a:xfrm>
                  <a:prstGeom prst="line">
                    <a:avLst/>
                  </a:prstGeom>
                  <a:ln w="38100" cap="sq">
                    <a:solidFill>
                      <a:schemeClr val="bg1"/>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324600" y="4114799"/>
                    <a:ext cx="685800" cy="0"/>
                  </a:xfrm>
                  <a:prstGeom prst="line">
                    <a:avLst/>
                  </a:prstGeom>
                  <a:ln w="38100" cap="sq">
                    <a:solidFill>
                      <a:schemeClr val="bg1"/>
                    </a:solidFill>
                    <a:beve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9" name="Group 8"/>
                <p:cNvGrpSpPr/>
                <p:nvPr/>
              </p:nvGrpSpPr>
              <p:grpSpPr>
                <a:xfrm rot="10800000">
                  <a:off x="10890250" y="5143500"/>
                  <a:ext cx="685800" cy="685800"/>
                  <a:chOff x="6324600" y="4114799"/>
                  <a:chExt cx="685800" cy="685800"/>
                </a:xfrm>
              </p:grpSpPr>
              <p:cxnSp>
                <p:nvCxnSpPr>
                  <p:cNvPr id="10" name="Straight Connector 9"/>
                  <p:cNvCxnSpPr/>
                  <p:nvPr/>
                </p:nvCxnSpPr>
                <p:spPr>
                  <a:xfrm flipV="1">
                    <a:off x="6324600" y="4114799"/>
                    <a:ext cx="0" cy="685800"/>
                  </a:xfrm>
                  <a:prstGeom prst="line">
                    <a:avLst/>
                  </a:prstGeom>
                  <a:ln w="38100" cap="sq">
                    <a:solidFill>
                      <a:schemeClr val="bg1"/>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324600" y="4114799"/>
                    <a:ext cx="685800" cy="0"/>
                  </a:xfrm>
                  <a:prstGeom prst="line">
                    <a:avLst/>
                  </a:prstGeom>
                  <a:ln w="38100" cap="sq">
                    <a:solidFill>
                      <a:schemeClr val="bg1"/>
                    </a:solidFill>
                    <a:bevel/>
                    <a:headEnd type="none"/>
                    <a:tailEnd type="none"/>
                  </a:ln>
                </p:spPr>
                <p:style>
                  <a:lnRef idx="1">
                    <a:schemeClr val="accent1"/>
                  </a:lnRef>
                  <a:fillRef idx="0">
                    <a:schemeClr val="accent1"/>
                  </a:fillRef>
                  <a:effectRef idx="0">
                    <a:schemeClr val="accent1"/>
                  </a:effectRef>
                  <a:fontRef idx="minor">
                    <a:schemeClr val="tx1"/>
                  </a:fontRef>
                </p:style>
              </p:cxnSp>
            </p:grpSp>
          </p:grpSp>
          <p:sp>
            <p:nvSpPr>
              <p:cNvPr id="14" name="TextBox 13"/>
              <p:cNvSpPr txBox="1"/>
              <p:nvPr/>
            </p:nvSpPr>
            <p:spPr>
              <a:xfrm>
                <a:off x="1905000" y="4284405"/>
                <a:ext cx="3727450" cy="3539430"/>
              </a:xfrm>
              <a:prstGeom prst="rect">
                <a:avLst/>
              </a:prstGeom>
              <a:noFill/>
            </p:spPr>
            <p:txBody>
              <a:bodyPr wrap="square" rtlCol="0">
                <a:spAutoFit/>
              </a:bodyPr>
              <a:lstStyle/>
              <a:p>
                <a:pPr algn="r"/>
                <a:r>
                  <a:rPr lang="en-US" sz="2800" b="1" dirty="0">
                    <a:solidFill>
                      <a:schemeClr val="bg1"/>
                    </a:solidFill>
                  </a:rPr>
                  <a:t>This presentation does not constitute legal advice. For legal advice, please consult with an attorney who specializes in copyright law. </a:t>
                </a:r>
                <a:endParaRPr lang="uk-UA" sz="2800" b="1" dirty="0">
                  <a:solidFill>
                    <a:schemeClr val="bg1"/>
                  </a:solidFill>
                </a:endParaRPr>
              </a:p>
            </p:txBody>
          </p:sp>
        </p:grpSp>
        <p:sp>
          <p:nvSpPr>
            <p:cNvPr id="17" name="TextBox 16"/>
            <p:cNvSpPr txBox="1"/>
            <p:nvPr/>
          </p:nvSpPr>
          <p:spPr>
            <a:xfrm>
              <a:off x="12719050" y="9049120"/>
              <a:ext cx="4800600" cy="656077"/>
            </a:xfrm>
            <a:prstGeom prst="rect">
              <a:avLst/>
            </a:prstGeom>
            <a:noFill/>
          </p:spPr>
          <p:txBody>
            <a:bodyPr wrap="square" rtlCol="0">
              <a:spAutoFit/>
            </a:bodyPr>
            <a:lstStyle/>
            <a:p>
              <a:pPr algn="ctr">
                <a:lnSpc>
                  <a:spcPct val="120000"/>
                </a:lnSpc>
              </a:pPr>
              <a:r>
                <a:rPr lang="en-US" sz="1600" dirty="0">
                  <a:solidFill>
                    <a:schemeClr val="bg2"/>
                  </a:solidFill>
                  <a:latin typeface="Futura std"/>
                  <a:cs typeface="Futura std"/>
                </a:rPr>
                <a:t>Content provided by the Music Publishers Association of the United States</a:t>
              </a:r>
              <a:endParaRPr lang="uk-UA" sz="1600" dirty="0">
                <a:solidFill>
                  <a:schemeClr val="bg2"/>
                </a:solidFill>
                <a:latin typeface="Futura std"/>
                <a:cs typeface="Futura std"/>
              </a:endParaRPr>
            </a:p>
          </p:txBody>
        </p:sp>
      </p:grpSp>
      <p:pic>
        <p:nvPicPr>
          <p:cNvPr id="19" name="Picture 18" descr="MPA Glob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8953500"/>
            <a:ext cx="1045633" cy="1066800"/>
          </a:xfrm>
          <a:prstGeom prst="rect">
            <a:avLst/>
          </a:prstGeom>
        </p:spPr>
      </p:pic>
    </p:spTree>
    <p:extLst>
      <p:ext uri="{BB962C8B-B14F-4D97-AF65-F5344CB8AC3E}">
        <p14:creationId xmlns:p14="http://schemas.microsoft.com/office/powerpoint/2010/main" val="42592886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13144500" y="5143500"/>
            <a:ext cx="5143500" cy="5143500"/>
          </a:xfrm>
          <a:custGeom>
            <a:avLst/>
            <a:gdLst>
              <a:gd name="connsiteX0" fmla="*/ 5143500 w 5143500"/>
              <a:gd name="connsiteY0" fmla="*/ 0 h 5143500"/>
              <a:gd name="connsiteX1" fmla="*/ 5143500 w 5143500"/>
              <a:gd name="connsiteY1" fmla="*/ 5143500 h 5143500"/>
              <a:gd name="connsiteX2" fmla="*/ 0 w 5143500"/>
              <a:gd name="connsiteY2" fmla="*/ 5143500 h 5143500"/>
              <a:gd name="connsiteX3" fmla="*/ 5143500 w 5143500"/>
              <a:gd name="connsiteY3" fmla="*/ 0 h 5143500"/>
            </a:gdLst>
            <a:ahLst/>
            <a:cxnLst>
              <a:cxn ang="0">
                <a:pos x="connsiteX0" y="connsiteY0"/>
              </a:cxn>
              <a:cxn ang="0">
                <a:pos x="connsiteX1" y="connsiteY1"/>
              </a:cxn>
              <a:cxn ang="0">
                <a:pos x="connsiteX2" y="connsiteY2"/>
              </a:cxn>
              <a:cxn ang="0">
                <a:pos x="connsiteX3" y="connsiteY3"/>
              </a:cxn>
            </a:cxnLst>
            <a:rect l="l" t="t" r="r" b="b"/>
            <a:pathLst>
              <a:path w="5143500" h="5143500">
                <a:moveTo>
                  <a:pt x="5143500" y="0"/>
                </a:moveTo>
                <a:lnTo>
                  <a:pt x="5143500" y="5143500"/>
                </a:lnTo>
                <a:lnTo>
                  <a:pt x="0" y="5143500"/>
                </a:lnTo>
                <a:cubicBezTo>
                  <a:pt x="0" y="2302823"/>
                  <a:pt x="2302823" y="0"/>
                  <a:pt x="5143500" y="0"/>
                </a:cubicBezTo>
                <a:close/>
              </a:path>
            </a:pathLst>
          </a:cu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2" name="TextBox 1"/>
          <p:cNvSpPr txBox="1"/>
          <p:nvPr/>
        </p:nvSpPr>
        <p:spPr>
          <a:xfrm>
            <a:off x="1600200" y="4533900"/>
            <a:ext cx="9220200" cy="1643527"/>
          </a:xfrm>
          <a:prstGeom prst="rect">
            <a:avLst/>
          </a:prstGeom>
          <a:noFill/>
        </p:spPr>
        <p:txBody>
          <a:bodyPr wrap="square" rtlCol="0">
            <a:spAutoFit/>
          </a:bodyPr>
          <a:lstStyle/>
          <a:p>
            <a:pPr algn="r">
              <a:lnSpc>
                <a:spcPct val="120000"/>
              </a:lnSpc>
            </a:pPr>
            <a:r>
              <a:rPr lang="en-US" sz="2800" dirty="0">
                <a:solidFill>
                  <a:schemeClr val="tx2"/>
                </a:solidFill>
                <a:latin typeface="+mj-lt"/>
              </a:rPr>
              <a:t>Your band participates in an adjudicated festival, and the rules of the festival require each of the judges to have a copy of each score. </a:t>
            </a:r>
            <a:endParaRPr lang="uk-UA" sz="2800" dirty="0">
              <a:solidFill>
                <a:schemeClr val="tx2"/>
              </a:solidFill>
              <a:latin typeface="+mj-lt"/>
            </a:endParaRPr>
          </a:p>
        </p:txBody>
      </p:sp>
      <p:sp>
        <p:nvSpPr>
          <p:cNvPr id="6" name="TextBox 5"/>
          <p:cNvSpPr txBox="1"/>
          <p:nvPr/>
        </p:nvSpPr>
        <p:spPr>
          <a:xfrm>
            <a:off x="12115800" y="1547058"/>
            <a:ext cx="5638800" cy="1938992"/>
          </a:xfrm>
          <a:prstGeom prst="rect">
            <a:avLst/>
          </a:prstGeom>
          <a:noFill/>
        </p:spPr>
        <p:txBody>
          <a:bodyPr wrap="square" rtlCol="0">
            <a:spAutoFit/>
          </a:bodyPr>
          <a:lstStyle/>
          <a:p>
            <a:pPr>
              <a:lnSpc>
                <a:spcPct val="80000"/>
              </a:lnSpc>
            </a:pPr>
            <a:r>
              <a:rPr lang="en-US" sz="15000" b="1" dirty="0">
                <a:solidFill>
                  <a:schemeClr val="accent1"/>
                </a:solidFill>
                <a:latin typeface="+mj-lt"/>
                <a:cs typeface="Arial Black"/>
              </a:rPr>
              <a:t>NO</a:t>
            </a:r>
            <a:endParaRPr lang="uk-UA" sz="15000" b="1" dirty="0">
              <a:solidFill>
                <a:schemeClr val="accent1"/>
              </a:solidFill>
              <a:latin typeface="+mj-lt"/>
              <a:cs typeface="Arial Black"/>
            </a:endParaRPr>
          </a:p>
        </p:txBody>
      </p:sp>
      <p:sp>
        <p:nvSpPr>
          <p:cNvPr id="7" name="TextBox 6"/>
          <p:cNvSpPr txBox="1"/>
          <p:nvPr/>
        </p:nvSpPr>
        <p:spPr>
          <a:xfrm>
            <a:off x="13868400" y="7588639"/>
            <a:ext cx="4114800" cy="1754326"/>
          </a:xfrm>
          <a:prstGeom prst="rect">
            <a:avLst/>
          </a:prstGeom>
          <a:noFill/>
        </p:spPr>
        <p:txBody>
          <a:bodyPr wrap="square" rtlCol="0">
            <a:spAutoFit/>
          </a:bodyPr>
          <a:lstStyle/>
          <a:p>
            <a:pPr algn="r"/>
            <a:r>
              <a:rPr lang="en-US" sz="3600" b="1" dirty="0">
                <a:solidFill>
                  <a:schemeClr val="bg2"/>
                </a:solidFill>
              </a:rPr>
              <a:t>Can you make photocopies for the judges?</a:t>
            </a:r>
            <a:endParaRPr lang="uk-UA" sz="3600" b="1" dirty="0">
              <a:solidFill>
                <a:schemeClr val="bg2"/>
              </a:solidFill>
            </a:endParaRPr>
          </a:p>
        </p:txBody>
      </p:sp>
      <p:cxnSp>
        <p:nvCxnSpPr>
          <p:cNvPr id="4" name="Straight Connector 3"/>
          <p:cNvCxnSpPr/>
          <p:nvPr/>
        </p:nvCxnSpPr>
        <p:spPr>
          <a:xfrm>
            <a:off x="11582400" y="1714500"/>
            <a:ext cx="0" cy="426720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724400" y="9376946"/>
            <a:ext cx="9144000" cy="338554"/>
          </a:xfrm>
          <a:prstGeom prst="rect">
            <a:avLst/>
          </a:prstGeom>
          <a:noFill/>
        </p:spPr>
        <p:txBody>
          <a:bodyPr wrap="square" rtlCol="0">
            <a:spAutoFit/>
          </a:bodyPr>
          <a:lstStyle/>
          <a:p>
            <a:pPr algn="ctr"/>
            <a:r>
              <a:rPr lang="en-US" sz="1600" dirty="0">
                <a:solidFill>
                  <a:schemeClr val="bg1">
                    <a:lumMod val="25000"/>
                  </a:schemeClr>
                </a:solidFill>
                <a:latin typeface="Futura std"/>
                <a:cs typeface="Futura std"/>
              </a:rPr>
              <a:t>Content provided by the Music Publishers Association of the United States</a:t>
            </a:r>
            <a:endParaRPr lang="uk-UA" sz="1600" dirty="0">
              <a:solidFill>
                <a:schemeClr val="bg1">
                  <a:lumMod val="25000"/>
                </a:schemeClr>
              </a:solidFill>
              <a:latin typeface="Futura std"/>
              <a:cs typeface="Futura std"/>
            </a:endParaRPr>
          </a:p>
        </p:txBody>
      </p:sp>
      <p:sp>
        <p:nvSpPr>
          <p:cNvPr id="12" name="TextBox 11"/>
          <p:cNvSpPr txBox="1"/>
          <p:nvPr/>
        </p:nvSpPr>
        <p:spPr>
          <a:xfrm>
            <a:off x="5562600" y="1409700"/>
            <a:ext cx="5257800" cy="2862322"/>
          </a:xfrm>
          <a:prstGeom prst="rect">
            <a:avLst/>
          </a:prstGeom>
          <a:noFill/>
        </p:spPr>
        <p:txBody>
          <a:bodyPr wrap="square" rtlCol="0">
            <a:spAutoFit/>
          </a:bodyPr>
          <a:lstStyle/>
          <a:p>
            <a:pPr algn="r"/>
            <a:r>
              <a:rPr lang="en-US" sz="6000" b="1" dirty="0"/>
              <a:t>violation of copyright or fair use?</a:t>
            </a:r>
            <a:endParaRPr lang="uk-UA" sz="6000" b="1" dirty="0">
              <a:solidFill>
                <a:schemeClr val="accent1"/>
              </a:solidFill>
            </a:endParaRPr>
          </a:p>
        </p:txBody>
      </p:sp>
    </p:spTree>
    <p:extLst>
      <p:ext uri="{BB962C8B-B14F-4D97-AF65-F5344CB8AC3E}">
        <p14:creationId xmlns:p14="http://schemas.microsoft.com/office/powerpoint/2010/main" val="65215172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13144500" y="5143500"/>
            <a:ext cx="5143500" cy="5143500"/>
          </a:xfrm>
          <a:custGeom>
            <a:avLst/>
            <a:gdLst>
              <a:gd name="connsiteX0" fmla="*/ 5143500 w 5143500"/>
              <a:gd name="connsiteY0" fmla="*/ 0 h 5143500"/>
              <a:gd name="connsiteX1" fmla="*/ 5143500 w 5143500"/>
              <a:gd name="connsiteY1" fmla="*/ 5143500 h 5143500"/>
              <a:gd name="connsiteX2" fmla="*/ 0 w 5143500"/>
              <a:gd name="connsiteY2" fmla="*/ 5143500 h 5143500"/>
              <a:gd name="connsiteX3" fmla="*/ 5143500 w 5143500"/>
              <a:gd name="connsiteY3" fmla="*/ 0 h 5143500"/>
            </a:gdLst>
            <a:ahLst/>
            <a:cxnLst>
              <a:cxn ang="0">
                <a:pos x="connsiteX0" y="connsiteY0"/>
              </a:cxn>
              <a:cxn ang="0">
                <a:pos x="connsiteX1" y="connsiteY1"/>
              </a:cxn>
              <a:cxn ang="0">
                <a:pos x="connsiteX2" y="connsiteY2"/>
              </a:cxn>
              <a:cxn ang="0">
                <a:pos x="connsiteX3" y="connsiteY3"/>
              </a:cxn>
            </a:cxnLst>
            <a:rect l="l" t="t" r="r" b="b"/>
            <a:pathLst>
              <a:path w="5143500" h="5143500">
                <a:moveTo>
                  <a:pt x="5143500" y="0"/>
                </a:moveTo>
                <a:lnTo>
                  <a:pt x="5143500" y="5143500"/>
                </a:lnTo>
                <a:lnTo>
                  <a:pt x="0" y="5143500"/>
                </a:lnTo>
                <a:cubicBezTo>
                  <a:pt x="0" y="2302823"/>
                  <a:pt x="2302823" y="0"/>
                  <a:pt x="5143500" y="0"/>
                </a:cubicBezTo>
                <a:close/>
              </a:path>
            </a:pathLst>
          </a:cu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2" name="TextBox 1"/>
          <p:cNvSpPr txBox="1"/>
          <p:nvPr/>
        </p:nvSpPr>
        <p:spPr>
          <a:xfrm>
            <a:off x="1600200" y="4533900"/>
            <a:ext cx="9220200" cy="2146228"/>
          </a:xfrm>
          <a:prstGeom prst="rect">
            <a:avLst/>
          </a:prstGeom>
          <a:noFill/>
        </p:spPr>
        <p:txBody>
          <a:bodyPr wrap="square" rtlCol="0">
            <a:spAutoFit/>
          </a:bodyPr>
          <a:lstStyle/>
          <a:p>
            <a:pPr algn="r">
              <a:lnSpc>
                <a:spcPct val="120000"/>
              </a:lnSpc>
            </a:pPr>
            <a:r>
              <a:rPr lang="en-US" sz="2800" dirty="0">
                <a:solidFill>
                  <a:schemeClr val="tx2"/>
                </a:solidFill>
                <a:latin typeface="+mj-lt"/>
              </a:rPr>
              <a:t>A student accidentally snaps a CD-ROM in half that the teacher really needs for her next class. You as the teacher decide to make a back-up copy of all your crucial disks so this never happens again.</a:t>
            </a:r>
            <a:endParaRPr lang="uk-UA" sz="2800" dirty="0">
              <a:solidFill>
                <a:schemeClr val="tx2"/>
              </a:solidFill>
              <a:latin typeface="+mj-lt"/>
            </a:endParaRPr>
          </a:p>
        </p:txBody>
      </p:sp>
      <p:sp>
        <p:nvSpPr>
          <p:cNvPr id="6" name="TextBox 5"/>
          <p:cNvSpPr txBox="1"/>
          <p:nvPr/>
        </p:nvSpPr>
        <p:spPr>
          <a:xfrm>
            <a:off x="12192000" y="1104900"/>
            <a:ext cx="4572000" cy="4708981"/>
          </a:xfrm>
          <a:prstGeom prst="rect">
            <a:avLst/>
          </a:prstGeom>
          <a:noFill/>
        </p:spPr>
        <p:txBody>
          <a:bodyPr wrap="square" rtlCol="0">
            <a:spAutoFit/>
          </a:bodyPr>
          <a:lstStyle/>
          <a:p>
            <a:r>
              <a:rPr lang="en-US" sz="15000" b="1" dirty="0">
                <a:solidFill>
                  <a:schemeClr val="accent1"/>
                </a:solidFill>
                <a:latin typeface="+mj-lt"/>
                <a:cs typeface="Arial Black"/>
              </a:rPr>
              <a:t>YES, BUT</a:t>
            </a:r>
            <a:endParaRPr lang="uk-UA" sz="15000" b="1" dirty="0">
              <a:solidFill>
                <a:schemeClr val="accent1"/>
              </a:solidFill>
              <a:latin typeface="+mj-lt"/>
              <a:cs typeface="Arial Black"/>
            </a:endParaRPr>
          </a:p>
        </p:txBody>
      </p:sp>
      <p:sp>
        <p:nvSpPr>
          <p:cNvPr id="7" name="TextBox 6"/>
          <p:cNvSpPr txBox="1"/>
          <p:nvPr/>
        </p:nvSpPr>
        <p:spPr>
          <a:xfrm>
            <a:off x="13658850" y="7468025"/>
            <a:ext cx="4114800" cy="1200329"/>
          </a:xfrm>
          <a:prstGeom prst="rect">
            <a:avLst/>
          </a:prstGeom>
          <a:noFill/>
        </p:spPr>
        <p:txBody>
          <a:bodyPr wrap="square" rtlCol="0">
            <a:spAutoFit/>
          </a:bodyPr>
          <a:lstStyle/>
          <a:p>
            <a:pPr algn="r"/>
            <a:r>
              <a:rPr lang="en-US" sz="3600" b="1" dirty="0">
                <a:solidFill>
                  <a:schemeClr val="bg2"/>
                </a:solidFill>
              </a:rPr>
              <a:t> Is this permissible? </a:t>
            </a:r>
          </a:p>
        </p:txBody>
      </p:sp>
      <p:cxnSp>
        <p:nvCxnSpPr>
          <p:cNvPr id="4" name="Straight Connector 3"/>
          <p:cNvCxnSpPr/>
          <p:nvPr/>
        </p:nvCxnSpPr>
        <p:spPr>
          <a:xfrm>
            <a:off x="11582400" y="1714500"/>
            <a:ext cx="0" cy="693420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724400" y="9376946"/>
            <a:ext cx="9144000" cy="338554"/>
          </a:xfrm>
          <a:prstGeom prst="rect">
            <a:avLst/>
          </a:prstGeom>
          <a:noFill/>
        </p:spPr>
        <p:txBody>
          <a:bodyPr wrap="square" rtlCol="0">
            <a:spAutoFit/>
          </a:bodyPr>
          <a:lstStyle/>
          <a:p>
            <a:pPr algn="ctr"/>
            <a:r>
              <a:rPr lang="en-US" sz="1600" dirty="0">
                <a:solidFill>
                  <a:schemeClr val="bg1">
                    <a:lumMod val="25000"/>
                  </a:schemeClr>
                </a:solidFill>
                <a:latin typeface="Futura std"/>
                <a:cs typeface="Futura std"/>
              </a:rPr>
              <a:t>Content provided by the Music Publishers Association of the United States</a:t>
            </a:r>
            <a:endParaRPr lang="uk-UA" sz="1600" dirty="0">
              <a:solidFill>
                <a:schemeClr val="bg1">
                  <a:lumMod val="25000"/>
                </a:schemeClr>
              </a:solidFill>
              <a:latin typeface="Futura std"/>
              <a:cs typeface="Futura std"/>
            </a:endParaRPr>
          </a:p>
        </p:txBody>
      </p:sp>
      <p:sp>
        <p:nvSpPr>
          <p:cNvPr id="12" name="TextBox 11"/>
          <p:cNvSpPr txBox="1"/>
          <p:nvPr/>
        </p:nvSpPr>
        <p:spPr>
          <a:xfrm>
            <a:off x="5562600" y="1409700"/>
            <a:ext cx="5257800" cy="2862322"/>
          </a:xfrm>
          <a:prstGeom prst="rect">
            <a:avLst/>
          </a:prstGeom>
          <a:noFill/>
        </p:spPr>
        <p:txBody>
          <a:bodyPr wrap="square" rtlCol="0">
            <a:spAutoFit/>
          </a:bodyPr>
          <a:lstStyle/>
          <a:p>
            <a:pPr algn="r"/>
            <a:r>
              <a:rPr lang="en-US" sz="6000" b="1" dirty="0"/>
              <a:t>violation of copyright or fair use?</a:t>
            </a:r>
            <a:endParaRPr lang="uk-UA" sz="6000" b="1" dirty="0">
              <a:solidFill>
                <a:schemeClr val="accent1"/>
              </a:solidFill>
            </a:endParaRPr>
          </a:p>
        </p:txBody>
      </p:sp>
    </p:spTree>
    <p:extLst>
      <p:ext uri="{BB962C8B-B14F-4D97-AF65-F5344CB8AC3E}">
        <p14:creationId xmlns:p14="http://schemas.microsoft.com/office/powerpoint/2010/main" val="364442679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7"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900" decel="100000" fill="hold"/>
                                        <p:tgtEl>
                                          <p:spTgt spid="6"/>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13144500" y="5143500"/>
            <a:ext cx="5143500" cy="5143500"/>
          </a:xfrm>
          <a:custGeom>
            <a:avLst/>
            <a:gdLst>
              <a:gd name="connsiteX0" fmla="*/ 5143500 w 5143500"/>
              <a:gd name="connsiteY0" fmla="*/ 0 h 5143500"/>
              <a:gd name="connsiteX1" fmla="*/ 5143500 w 5143500"/>
              <a:gd name="connsiteY1" fmla="*/ 5143500 h 5143500"/>
              <a:gd name="connsiteX2" fmla="*/ 0 w 5143500"/>
              <a:gd name="connsiteY2" fmla="*/ 5143500 h 5143500"/>
              <a:gd name="connsiteX3" fmla="*/ 5143500 w 5143500"/>
              <a:gd name="connsiteY3" fmla="*/ 0 h 5143500"/>
            </a:gdLst>
            <a:ahLst/>
            <a:cxnLst>
              <a:cxn ang="0">
                <a:pos x="connsiteX0" y="connsiteY0"/>
              </a:cxn>
              <a:cxn ang="0">
                <a:pos x="connsiteX1" y="connsiteY1"/>
              </a:cxn>
              <a:cxn ang="0">
                <a:pos x="connsiteX2" y="connsiteY2"/>
              </a:cxn>
              <a:cxn ang="0">
                <a:pos x="connsiteX3" y="connsiteY3"/>
              </a:cxn>
            </a:cxnLst>
            <a:rect l="l" t="t" r="r" b="b"/>
            <a:pathLst>
              <a:path w="5143500" h="5143500">
                <a:moveTo>
                  <a:pt x="5143500" y="0"/>
                </a:moveTo>
                <a:lnTo>
                  <a:pt x="5143500" y="5143500"/>
                </a:lnTo>
                <a:lnTo>
                  <a:pt x="0" y="5143500"/>
                </a:lnTo>
                <a:cubicBezTo>
                  <a:pt x="0" y="2302823"/>
                  <a:pt x="2302823" y="0"/>
                  <a:pt x="5143500" y="0"/>
                </a:cubicBezTo>
                <a:close/>
              </a:path>
            </a:pathLst>
          </a:cu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2" name="TextBox 1"/>
          <p:cNvSpPr txBox="1"/>
          <p:nvPr/>
        </p:nvSpPr>
        <p:spPr>
          <a:xfrm>
            <a:off x="762000" y="4533900"/>
            <a:ext cx="10058400" cy="4228850"/>
          </a:xfrm>
          <a:prstGeom prst="rect">
            <a:avLst/>
          </a:prstGeom>
          <a:noFill/>
        </p:spPr>
        <p:txBody>
          <a:bodyPr wrap="square" rtlCol="0">
            <a:spAutoFit/>
          </a:bodyPr>
          <a:lstStyle/>
          <a:p>
            <a:pPr algn="r">
              <a:lnSpc>
                <a:spcPct val="120000"/>
              </a:lnSpc>
            </a:pPr>
            <a:r>
              <a:rPr lang="en-US" sz="2800" dirty="0">
                <a:solidFill>
                  <a:schemeClr val="tx2"/>
                </a:solidFill>
                <a:latin typeface="+mj-lt"/>
              </a:rPr>
              <a:t>A school has a site license for Sibelius 4, a music notation software product. As the teacher, you buy five copies of Sibelius 7, because it has more instruments and install those on five workstations in the computer lab. But now when students at these workstations create a project and bring it back to their classrooms, the computers (running Sibelius 4) won’t read the work. To solve this, you install Sibelius 7 on all machines without purchasing extra copies.</a:t>
            </a:r>
            <a:endParaRPr lang="uk-UA" sz="2800" dirty="0">
              <a:solidFill>
                <a:schemeClr val="tx2"/>
              </a:solidFill>
              <a:latin typeface="+mj-lt"/>
            </a:endParaRPr>
          </a:p>
        </p:txBody>
      </p:sp>
      <p:sp>
        <p:nvSpPr>
          <p:cNvPr id="6" name="TextBox 5"/>
          <p:cNvSpPr txBox="1"/>
          <p:nvPr/>
        </p:nvSpPr>
        <p:spPr>
          <a:xfrm>
            <a:off x="12192000" y="1104900"/>
            <a:ext cx="4114800" cy="2400657"/>
          </a:xfrm>
          <a:prstGeom prst="rect">
            <a:avLst/>
          </a:prstGeom>
          <a:noFill/>
        </p:spPr>
        <p:txBody>
          <a:bodyPr wrap="square" rtlCol="0">
            <a:spAutoFit/>
          </a:bodyPr>
          <a:lstStyle/>
          <a:p>
            <a:r>
              <a:rPr lang="en-US" sz="15000" b="1" dirty="0">
                <a:solidFill>
                  <a:schemeClr val="accent1"/>
                </a:solidFill>
                <a:latin typeface="+mj-lt"/>
                <a:cs typeface="Arial Black"/>
              </a:rPr>
              <a:t>NO</a:t>
            </a:r>
            <a:endParaRPr lang="uk-UA" sz="15000" b="1" dirty="0">
              <a:solidFill>
                <a:schemeClr val="accent1"/>
              </a:solidFill>
              <a:latin typeface="+mj-lt"/>
              <a:cs typeface="Arial Black"/>
            </a:endParaRPr>
          </a:p>
        </p:txBody>
      </p:sp>
      <p:sp>
        <p:nvSpPr>
          <p:cNvPr id="7" name="TextBox 6"/>
          <p:cNvSpPr txBox="1"/>
          <p:nvPr/>
        </p:nvSpPr>
        <p:spPr>
          <a:xfrm>
            <a:off x="13658850" y="7622622"/>
            <a:ext cx="4114800" cy="1200329"/>
          </a:xfrm>
          <a:prstGeom prst="rect">
            <a:avLst/>
          </a:prstGeom>
          <a:noFill/>
        </p:spPr>
        <p:txBody>
          <a:bodyPr wrap="square" rtlCol="0">
            <a:spAutoFit/>
          </a:bodyPr>
          <a:lstStyle/>
          <a:p>
            <a:pPr algn="r"/>
            <a:r>
              <a:rPr lang="en-US" sz="3600" b="1" dirty="0">
                <a:solidFill>
                  <a:schemeClr val="bg2"/>
                </a:solidFill>
              </a:rPr>
              <a:t>Is this permissible?</a:t>
            </a:r>
          </a:p>
        </p:txBody>
      </p:sp>
      <p:cxnSp>
        <p:nvCxnSpPr>
          <p:cNvPr id="4" name="Straight Connector 3"/>
          <p:cNvCxnSpPr/>
          <p:nvPr/>
        </p:nvCxnSpPr>
        <p:spPr>
          <a:xfrm>
            <a:off x="11582400" y="1714500"/>
            <a:ext cx="0" cy="693420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724400" y="9376946"/>
            <a:ext cx="9144000" cy="338554"/>
          </a:xfrm>
          <a:prstGeom prst="rect">
            <a:avLst/>
          </a:prstGeom>
          <a:noFill/>
        </p:spPr>
        <p:txBody>
          <a:bodyPr wrap="square" rtlCol="0">
            <a:spAutoFit/>
          </a:bodyPr>
          <a:lstStyle/>
          <a:p>
            <a:pPr algn="ctr"/>
            <a:r>
              <a:rPr lang="en-US" sz="1600" dirty="0">
                <a:solidFill>
                  <a:schemeClr val="bg1">
                    <a:lumMod val="25000"/>
                  </a:schemeClr>
                </a:solidFill>
                <a:latin typeface="Futura std"/>
                <a:cs typeface="Futura std"/>
              </a:rPr>
              <a:t>Content provided by the Music Publishers Association of the United States</a:t>
            </a:r>
            <a:endParaRPr lang="uk-UA" sz="1600" dirty="0">
              <a:solidFill>
                <a:schemeClr val="bg1">
                  <a:lumMod val="25000"/>
                </a:schemeClr>
              </a:solidFill>
              <a:latin typeface="Futura std"/>
              <a:cs typeface="Futura std"/>
            </a:endParaRPr>
          </a:p>
        </p:txBody>
      </p:sp>
      <p:sp>
        <p:nvSpPr>
          <p:cNvPr id="12" name="TextBox 11"/>
          <p:cNvSpPr txBox="1"/>
          <p:nvPr/>
        </p:nvSpPr>
        <p:spPr>
          <a:xfrm>
            <a:off x="5562600" y="1409700"/>
            <a:ext cx="5257800" cy="2862322"/>
          </a:xfrm>
          <a:prstGeom prst="rect">
            <a:avLst/>
          </a:prstGeom>
          <a:noFill/>
        </p:spPr>
        <p:txBody>
          <a:bodyPr wrap="square" rtlCol="0">
            <a:spAutoFit/>
          </a:bodyPr>
          <a:lstStyle/>
          <a:p>
            <a:pPr algn="r"/>
            <a:r>
              <a:rPr lang="en-US" sz="6000" b="1" dirty="0"/>
              <a:t>violation of copyright or fair use?</a:t>
            </a:r>
            <a:endParaRPr lang="uk-UA" sz="6000" b="1" dirty="0">
              <a:solidFill>
                <a:schemeClr val="accent1"/>
              </a:solidFill>
            </a:endParaRPr>
          </a:p>
        </p:txBody>
      </p:sp>
    </p:spTree>
    <p:extLst>
      <p:ext uri="{BB962C8B-B14F-4D97-AF65-F5344CB8AC3E}">
        <p14:creationId xmlns:p14="http://schemas.microsoft.com/office/powerpoint/2010/main" val="24595669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 calcmode="lin" valueType="num">
                                      <p:cBhvr>
                                        <p:cTn id="14" dur="500" fill="hold"/>
                                        <p:tgtEl>
                                          <p:spTgt spid="6"/>
                                        </p:tgtEl>
                                        <p:attrNameLst>
                                          <p:attrName>style.rotation</p:attrName>
                                        </p:attrNameLst>
                                      </p:cBhvr>
                                      <p:tavLst>
                                        <p:tav tm="0">
                                          <p:val>
                                            <p:fltVal val="90"/>
                                          </p:val>
                                        </p:tav>
                                        <p:tav tm="100000">
                                          <p:val>
                                            <p:fltVal val="0"/>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13144500" y="5143500"/>
            <a:ext cx="5143500" cy="5143500"/>
          </a:xfrm>
          <a:custGeom>
            <a:avLst/>
            <a:gdLst>
              <a:gd name="connsiteX0" fmla="*/ 5143500 w 5143500"/>
              <a:gd name="connsiteY0" fmla="*/ 0 h 5143500"/>
              <a:gd name="connsiteX1" fmla="*/ 5143500 w 5143500"/>
              <a:gd name="connsiteY1" fmla="*/ 5143500 h 5143500"/>
              <a:gd name="connsiteX2" fmla="*/ 0 w 5143500"/>
              <a:gd name="connsiteY2" fmla="*/ 5143500 h 5143500"/>
              <a:gd name="connsiteX3" fmla="*/ 5143500 w 5143500"/>
              <a:gd name="connsiteY3" fmla="*/ 0 h 5143500"/>
            </a:gdLst>
            <a:ahLst/>
            <a:cxnLst>
              <a:cxn ang="0">
                <a:pos x="connsiteX0" y="connsiteY0"/>
              </a:cxn>
              <a:cxn ang="0">
                <a:pos x="connsiteX1" y="connsiteY1"/>
              </a:cxn>
              <a:cxn ang="0">
                <a:pos x="connsiteX2" y="connsiteY2"/>
              </a:cxn>
              <a:cxn ang="0">
                <a:pos x="connsiteX3" y="connsiteY3"/>
              </a:cxn>
            </a:cxnLst>
            <a:rect l="l" t="t" r="r" b="b"/>
            <a:pathLst>
              <a:path w="5143500" h="5143500">
                <a:moveTo>
                  <a:pt x="5143500" y="0"/>
                </a:moveTo>
                <a:lnTo>
                  <a:pt x="5143500" y="5143500"/>
                </a:lnTo>
                <a:lnTo>
                  <a:pt x="0" y="5143500"/>
                </a:lnTo>
                <a:cubicBezTo>
                  <a:pt x="0" y="2302823"/>
                  <a:pt x="2302823" y="0"/>
                  <a:pt x="5143500" y="0"/>
                </a:cubicBezTo>
                <a:close/>
              </a:path>
            </a:pathLst>
          </a:cu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2" name="TextBox 1"/>
          <p:cNvSpPr txBox="1"/>
          <p:nvPr/>
        </p:nvSpPr>
        <p:spPr>
          <a:xfrm>
            <a:off x="2209800" y="4533900"/>
            <a:ext cx="8610600" cy="3194721"/>
          </a:xfrm>
          <a:prstGeom prst="rect">
            <a:avLst/>
          </a:prstGeom>
          <a:noFill/>
        </p:spPr>
        <p:txBody>
          <a:bodyPr wrap="square" rtlCol="0">
            <a:spAutoFit/>
          </a:bodyPr>
          <a:lstStyle/>
          <a:p>
            <a:pPr algn="r">
              <a:lnSpc>
                <a:spcPct val="120000"/>
              </a:lnSpc>
            </a:pPr>
            <a:r>
              <a:rPr lang="en-US" sz="2800" dirty="0">
                <a:solidFill>
                  <a:schemeClr val="tx2"/>
                </a:solidFill>
                <a:latin typeface="+mj-lt"/>
              </a:rPr>
              <a:t>The football and cheerleading coaches tell you that their kids get really pumped whenever they hear the Bastille song, “Pompeii.” The copyrighted arrangement you purchased is nice, but is difficult for some of your students, and you don’t have all the instrumentation to fill out the entire sound. </a:t>
            </a:r>
            <a:endParaRPr lang="uk-UA" sz="2800" dirty="0">
              <a:solidFill>
                <a:schemeClr val="tx2"/>
              </a:solidFill>
              <a:latin typeface="+mj-lt"/>
            </a:endParaRPr>
          </a:p>
        </p:txBody>
      </p:sp>
      <p:sp>
        <p:nvSpPr>
          <p:cNvPr id="6" name="TextBox 5"/>
          <p:cNvSpPr txBox="1"/>
          <p:nvPr/>
        </p:nvSpPr>
        <p:spPr>
          <a:xfrm>
            <a:off x="12192000" y="1104900"/>
            <a:ext cx="4114800" cy="2400657"/>
          </a:xfrm>
          <a:prstGeom prst="rect">
            <a:avLst/>
          </a:prstGeom>
          <a:noFill/>
        </p:spPr>
        <p:txBody>
          <a:bodyPr wrap="square" rtlCol="0">
            <a:spAutoFit/>
          </a:bodyPr>
          <a:lstStyle/>
          <a:p>
            <a:r>
              <a:rPr lang="en-US" sz="15000" b="1" dirty="0">
                <a:solidFill>
                  <a:schemeClr val="accent1"/>
                </a:solidFill>
                <a:latin typeface="+mj-lt"/>
                <a:cs typeface="Arial Black"/>
              </a:rPr>
              <a:t>YES</a:t>
            </a:r>
            <a:endParaRPr lang="uk-UA" sz="15000" b="1" dirty="0">
              <a:solidFill>
                <a:schemeClr val="accent1"/>
              </a:solidFill>
              <a:latin typeface="+mj-lt"/>
              <a:cs typeface="Arial Black"/>
            </a:endParaRPr>
          </a:p>
        </p:txBody>
      </p:sp>
      <p:sp>
        <p:nvSpPr>
          <p:cNvPr id="7" name="TextBox 6"/>
          <p:cNvSpPr txBox="1"/>
          <p:nvPr/>
        </p:nvSpPr>
        <p:spPr>
          <a:xfrm>
            <a:off x="13853984" y="7217539"/>
            <a:ext cx="4114800" cy="2862322"/>
          </a:xfrm>
          <a:prstGeom prst="rect">
            <a:avLst/>
          </a:prstGeom>
          <a:noFill/>
        </p:spPr>
        <p:txBody>
          <a:bodyPr wrap="square" rtlCol="0">
            <a:spAutoFit/>
          </a:bodyPr>
          <a:lstStyle/>
          <a:p>
            <a:pPr algn="r"/>
            <a:r>
              <a:rPr lang="en-US" sz="3600" b="1" dirty="0">
                <a:solidFill>
                  <a:schemeClr val="bg2"/>
                </a:solidFill>
              </a:rPr>
              <a:t>Are you allowed to simplify the parts to help your band sound good?</a:t>
            </a:r>
          </a:p>
        </p:txBody>
      </p:sp>
      <p:cxnSp>
        <p:nvCxnSpPr>
          <p:cNvPr id="4" name="Straight Connector 3"/>
          <p:cNvCxnSpPr/>
          <p:nvPr/>
        </p:nvCxnSpPr>
        <p:spPr>
          <a:xfrm>
            <a:off x="11582400" y="1714500"/>
            <a:ext cx="0" cy="693420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724400" y="9376946"/>
            <a:ext cx="9144000" cy="338554"/>
          </a:xfrm>
          <a:prstGeom prst="rect">
            <a:avLst/>
          </a:prstGeom>
          <a:noFill/>
        </p:spPr>
        <p:txBody>
          <a:bodyPr wrap="square" rtlCol="0">
            <a:spAutoFit/>
          </a:bodyPr>
          <a:lstStyle/>
          <a:p>
            <a:pPr algn="ctr"/>
            <a:r>
              <a:rPr lang="en-US" sz="1600" dirty="0">
                <a:solidFill>
                  <a:schemeClr val="bg1">
                    <a:lumMod val="25000"/>
                  </a:schemeClr>
                </a:solidFill>
                <a:latin typeface="Futura std"/>
                <a:cs typeface="Futura std"/>
              </a:rPr>
              <a:t>Content provided by the Music Publishers Association of the United States</a:t>
            </a:r>
            <a:endParaRPr lang="uk-UA" sz="1600" dirty="0">
              <a:solidFill>
                <a:schemeClr val="bg1">
                  <a:lumMod val="25000"/>
                </a:schemeClr>
              </a:solidFill>
              <a:latin typeface="Futura std"/>
              <a:cs typeface="Futura std"/>
            </a:endParaRPr>
          </a:p>
        </p:txBody>
      </p:sp>
      <p:sp>
        <p:nvSpPr>
          <p:cNvPr id="12" name="TextBox 11"/>
          <p:cNvSpPr txBox="1"/>
          <p:nvPr/>
        </p:nvSpPr>
        <p:spPr>
          <a:xfrm>
            <a:off x="5562600" y="1409700"/>
            <a:ext cx="5257800" cy="2862322"/>
          </a:xfrm>
          <a:prstGeom prst="rect">
            <a:avLst/>
          </a:prstGeom>
          <a:noFill/>
        </p:spPr>
        <p:txBody>
          <a:bodyPr wrap="square" rtlCol="0">
            <a:spAutoFit/>
          </a:bodyPr>
          <a:lstStyle/>
          <a:p>
            <a:pPr algn="r"/>
            <a:r>
              <a:rPr lang="en-US" sz="6000" b="1" dirty="0"/>
              <a:t>violation of copyright or fair use?</a:t>
            </a:r>
            <a:endParaRPr lang="uk-UA" sz="6000" b="1" dirty="0">
              <a:solidFill>
                <a:schemeClr val="accent1"/>
              </a:solidFill>
            </a:endParaRPr>
          </a:p>
        </p:txBody>
      </p:sp>
    </p:spTree>
    <p:extLst>
      <p:ext uri="{BB962C8B-B14F-4D97-AF65-F5344CB8AC3E}">
        <p14:creationId xmlns:p14="http://schemas.microsoft.com/office/powerpoint/2010/main" val="340272195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900" decel="100000" fill="hold"/>
                                        <p:tgtEl>
                                          <p:spTgt spid="6"/>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13144500" y="5143500"/>
            <a:ext cx="5143500" cy="5143500"/>
          </a:xfrm>
          <a:custGeom>
            <a:avLst/>
            <a:gdLst>
              <a:gd name="connsiteX0" fmla="*/ 5143500 w 5143500"/>
              <a:gd name="connsiteY0" fmla="*/ 0 h 5143500"/>
              <a:gd name="connsiteX1" fmla="*/ 5143500 w 5143500"/>
              <a:gd name="connsiteY1" fmla="*/ 5143500 h 5143500"/>
              <a:gd name="connsiteX2" fmla="*/ 0 w 5143500"/>
              <a:gd name="connsiteY2" fmla="*/ 5143500 h 5143500"/>
              <a:gd name="connsiteX3" fmla="*/ 5143500 w 5143500"/>
              <a:gd name="connsiteY3" fmla="*/ 0 h 5143500"/>
            </a:gdLst>
            <a:ahLst/>
            <a:cxnLst>
              <a:cxn ang="0">
                <a:pos x="connsiteX0" y="connsiteY0"/>
              </a:cxn>
              <a:cxn ang="0">
                <a:pos x="connsiteX1" y="connsiteY1"/>
              </a:cxn>
              <a:cxn ang="0">
                <a:pos x="connsiteX2" y="connsiteY2"/>
              </a:cxn>
              <a:cxn ang="0">
                <a:pos x="connsiteX3" y="connsiteY3"/>
              </a:cxn>
            </a:cxnLst>
            <a:rect l="l" t="t" r="r" b="b"/>
            <a:pathLst>
              <a:path w="5143500" h="5143500">
                <a:moveTo>
                  <a:pt x="5143500" y="0"/>
                </a:moveTo>
                <a:lnTo>
                  <a:pt x="5143500" y="5143500"/>
                </a:lnTo>
                <a:lnTo>
                  <a:pt x="0" y="5143500"/>
                </a:lnTo>
                <a:cubicBezTo>
                  <a:pt x="0" y="2302823"/>
                  <a:pt x="2302823" y="0"/>
                  <a:pt x="5143500" y="0"/>
                </a:cubicBezTo>
                <a:close/>
              </a:path>
            </a:pathLst>
          </a:cu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2" name="TextBox 1"/>
          <p:cNvSpPr txBox="1"/>
          <p:nvPr/>
        </p:nvSpPr>
        <p:spPr>
          <a:xfrm>
            <a:off x="2209800" y="4533900"/>
            <a:ext cx="8610600" cy="3711785"/>
          </a:xfrm>
          <a:prstGeom prst="rect">
            <a:avLst/>
          </a:prstGeom>
          <a:noFill/>
        </p:spPr>
        <p:txBody>
          <a:bodyPr wrap="square" rtlCol="0">
            <a:spAutoFit/>
          </a:bodyPr>
          <a:lstStyle/>
          <a:p>
            <a:pPr algn="r">
              <a:lnSpc>
                <a:spcPct val="120000"/>
              </a:lnSpc>
            </a:pPr>
            <a:r>
              <a:rPr lang="en-US" sz="2800" dirty="0">
                <a:solidFill>
                  <a:schemeClr val="tx2"/>
                </a:solidFill>
                <a:latin typeface="+mj-lt"/>
              </a:rPr>
              <a:t>You find that your students are struggling with a piece by Wagner during full ensemble rehearsal. You ascertain it is because they don’t know how their individual parts are supposed to sound with the full ensemble. In addition to creating Sibelius reference recordings, you also include a professional recording of the piece on a CD you give them for use at home. </a:t>
            </a:r>
            <a:endParaRPr lang="uk-UA" sz="2800" dirty="0">
              <a:solidFill>
                <a:schemeClr val="tx2"/>
              </a:solidFill>
              <a:latin typeface="+mj-lt"/>
            </a:endParaRPr>
          </a:p>
        </p:txBody>
      </p:sp>
      <p:sp>
        <p:nvSpPr>
          <p:cNvPr id="6" name="TextBox 5"/>
          <p:cNvSpPr txBox="1"/>
          <p:nvPr/>
        </p:nvSpPr>
        <p:spPr>
          <a:xfrm>
            <a:off x="12192000" y="1562100"/>
            <a:ext cx="5257800" cy="3234219"/>
          </a:xfrm>
          <a:prstGeom prst="rect">
            <a:avLst/>
          </a:prstGeom>
          <a:noFill/>
        </p:spPr>
        <p:txBody>
          <a:bodyPr wrap="square" rtlCol="0">
            <a:spAutoFit/>
          </a:bodyPr>
          <a:lstStyle/>
          <a:p>
            <a:pPr>
              <a:lnSpc>
                <a:spcPct val="80000"/>
              </a:lnSpc>
            </a:pPr>
            <a:r>
              <a:rPr lang="en-US" sz="12500" b="1" dirty="0">
                <a:solidFill>
                  <a:schemeClr val="accent1"/>
                </a:solidFill>
                <a:latin typeface="+mj-lt"/>
                <a:cs typeface="Arial Black"/>
              </a:rPr>
              <a:t>YES,</a:t>
            </a:r>
          </a:p>
          <a:p>
            <a:pPr>
              <a:lnSpc>
                <a:spcPct val="80000"/>
              </a:lnSpc>
            </a:pPr>
            <a:r>
              <a:rPr lang="en-US" sz="12500" b="1" dirty="0">
                <a:solidFill>
                  <a:schemeClr val="accent1"/>
                </a:solidFill>
                <a:latin typeface="+mj-lt"/>
                <a:cs typeface="Arial Black"/>
              </a:rPr>
              <a:t>BUT…</a:t>
            </a:r>
            <a:endParaRPr lang="uk-UA" sz="12500" b="1" dirty="0">
              <a:solidFill>
                <a:schemeClr val="accent1"/>
              </a:solidFill>
              <a:latin typeface="+mj-lt"/>
              <a:cs typeface="Arial Black"/>
            </a:endParaRPr>
          </a:p>
        </p:txBody>
      </p:sp>
      <p:sp>
        <p:nvSpPr>
          <p:cNvPr id="7" name="TextBox 6"/>
          <p:cNvSpPr txBox="1"/>
          <p:nvPr/>
        </p:nvSpPr>
        <p:spPr>
          <a:xfrm>
            <a:off x="13868400" y="7068622"/>
            <a:ext cx="4114800" cy="2308324"/>
          </a:xfrm>
          <a:prstGeom prst="rect">
            <a:avLst/>
          </a:prstGeom>
          <a:noFill/>
        </p:spPr>
        <p:txBody>
          <a:bodyPr wrap="square" rtlCol="0">
            <a:spAutoFit/>
          </a:bodyPr>
          <a:lstStyle/>
          <a:p>
            <a:pPr algn="r"/>
            <a:r>
              <a:rPr lang="en-US" sz="3600" b="1" dirty="0">
                <a:solidFill>
                  <a:schemeClr val="bg2"/>
                </a:solidFill>
              </a:rPr>
              <a:t>Is there any violation of copyright law here?</a:t>
            </a:r>
          </a:p>
        </p:txBody>
      </p:sp>
      <p:cxnSp>
        <p:nvCxnSpPr>
          <p:cNvPr id="4" name="Straight Connector 3"/>
          <p:cNvCxnSpPr/>
          <p:nvPr/>
        </p:nvCxnSpPr>
        <p:spPr>
          <a:xfrm>
            <a:off x="11582400" y="1714500"/>
            <a:ext cx="0" cy="693420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724400" y="9376946"/>
            <a:ext cx="9144000" cy="338554"/>
          </a:xfrm>
          <a:prstGeom prst="rect">
            <a:avLst/>
          </a:prstGeom>
          <a:noFill/>
        </p:spPr>
        <p:txBody>
          <a:bodyPr wrap="square" rtlCol="0">
            <a:spAutoFit/>
          </a:bodyPr>
          <a:lstStyle/>
          <a:p>
            <a:pPr algn="ctr"/>
            <a:r>
              <a:rPr lang="en-US" sz="1600" dirty="0">
                <a:solidFill>
                  <a:schemeClr val="bg1">
                    <a:lumMod val="25000"/>
                  </a:schemeClr>
                </a:solidFill>
                <a:latin typeface="Futura std"/>
                <a:cs typeface="Futura std"/>
              </a:rPr>
              <a:t>Content provided by the Music Publishers Association of the United States</a:t>
            </a:r>
            <a:endParaRPr lang="uk-UA" sz="1600" dirty="0">
              <a:solidFill>
                <a:schemeClr val="bg1">
                  <a:lumMod val="25000"/>
                </a:schemeClr>
              </a:solidFill>
              <a:latin typeface="Futura std"/>
              <a:cs typeface="Futura std"/>
            </a:endParaRPr>
          </a:p>
        </p:txBody>
      </p:sp>
      <p:sp>
        <p:nvSpPr>
          <p:cNvPr id="12" name="TextBox 11"/>
          <p:cNvSpPr txBox="1"/>
          <p:nvPr/>
        </p:nvSpPr>
        <p:spPr>
          <a:xfrm>
            <a:off x="5562600" y="1409700"/>
            <a:ext cx="5257800" cy="2862322"/>
          </a:xfrm>
          <a:prstGeom prst="rect">
            <a:avLst/>
          </a:prstGeom>
          <a:noFill/>
        </p:spPr>
        <p:txBody>
          <a:bodyPr wrap="square" rtlCol="0">
            <a:spAutoFit/>
          </a:bodyPr>
          <a:lstStyle/>
          <a:p>
            <a:pPr algn="r"/>
            <a:r>
              <a:rPr lang="en-US" sz="6000" b="1" dirty="0"/>
              <a:t>violation of copyright or fair use?</a:t>
            </a:r>
            <a:endParaRPr lang="uk-UA" sz="6000" b="1" dirty="0">
              <a:solidFill>
                <a:schemeClr val="accent1"/>
              </a:solidFill>
            </a:endParaRPr>
          </a:p>
        </p:txBody>
      </p:sp>
    </p:spTree>
    <p:extLst>
      <p:ext uri="{BB962C8B-B14F-4D97-AF65-F5344CB8AC3E}">
        <p14:creationId xmlns:p14="http://schemas.microsoft.com/office/powerpoint/2010/main" val="359997703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450" decel="100000" fill="hold"/>
                                        <p:tgtEl>
                                          <p:spTgt spid="6"/>
                                        </p:tgtEl>
                                        <p:attrNameLst>
                                          <p:attrName>ppt_y</p:attrName>
                                        </p:attrNameLst>
                                      </p:cBhvr>
                                      <p:tavLst>
                                        <p:tav tm="0">
                                          <p:val>
                                            <p:strVal val="#ppt_y+1"/>
                                          </p:val>
                                        </p:tav>
                                        <p:tav tm="100000">
                                          <p:val>
                                            <p:strVal val="#ppt_y-.03"/>
                                          </p:val>
                                        </p:tav>
                                      </p:tavLst>
                                    </p:anim>
                                    <p:anim calcmode="lin" valueType="num">
                                      <p:cBhvr>
                                        <p:cTn id="20" dur="50" accel="100000" fill="hold">
                                          <p:stCondLst>
                                            <p:cond delay="45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13144500" y="5143500"/>
            <a:ext cx="5143500" cy="5143500"/>
          </a:xfrm>
          <a:custGeom>
            <a:avLst/>
            <a:gdLst>
              <a:gd name="connsiteX0" fmla="*/ 5143500 w 5143500"/>
              <a:gd name="connsiteY0" fmla="*/ 0 h 5143500"/>
              <a:gd name="connsiteX1" fmla="*/ 5143500 w 5143500"/>
              <a:gd name="connsiteY1" fmla="*/ 5143500 h 5143500"/>
              <a:gd name="connsiteX2" fmla="*/ 0 w 5143500"/>
              <a:gd name="connsiteY2" fmla="*/ 5143500 h 5143500"/>
              <a:gd name="connsiteX3" fmla="*/ 5143500 w 5143500"/>
              <a:gd name="connsiteY3" fmla="*/ 0 h 5143500"/>
            </a:gdLst>
            <a:ahLst/>
            <a:cxnLst>
              <a:cxn ang="0">
                <a:pos x="connsiteX0" y="connsiteY0"/>
              </a:cxn>
              <a:cxn ang="0">
                <a:pos x="connsiteX1" y="connsiteY1"/>
              </a:cxn>
              <a:cxn ang="0">
                <a:pos x="connsiteX2" y="connsiteY2"/>
              </a:cxn>
              <a:cxn ang="0">
                <a:pos x="connsiteX3" y="connsiteY3"/>
              </a:cxn>
            </a:cxnLst>
            <a:rect l="l" t="t" r="r" b="b"/>
            <a:pathLst>
              <a:path w="5143500" h="5143500">
                <a:moveTo>
                  <a:pt x="5143500" y="0"/>
                </a:moveTo>
                <a:lnTo>
                  <a:pt x="5143500" y="5143500"/>
                </a:lnTo>
                <a:lnTo>
                  <a:pt x="0" y="5143500"/>
                </a:lnTo>
                <a:cubicBezTo>
                  <a:pt x="0" y="2302823"/>
                  <a:pt x="2302823" y="0"/>
                  <a:pt x="5143500" y="0"/>
                </a:cubicBezTo>
                <a:close/>
              </a:path>
            </a:pathLst>
          </a:cu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2" name="TextBox 1"/>
          <p:cNvSpPr txBox="1"/>
          <p:nvPr/>
        </p:nvSpPr>
        <p:spPr>
          <a:xfrm>
            <a:off x="2209800" y="4533900"/>
            <a:ext cx="8610600" cy="2160591"/>
          </a:xfrm>
          <a:prstGeom prst="rect">
            <a:avLst/>
          </a:prstGeom>
          <a:noFill/>
        </p:spPr>
        <p:txBody>
          <a:bodyPr wrap="square" rtlCol="0">
            <a:spAutoFit/>
          </a:bodyPr>
          <a:lstStyle/>
          <a:p>
            <a:pPr algn="r">
              <a:lnSpc>
                <a:spcPct val="120000"/>
              </a:lnSpc>
            </a:pPr>
            <a:r>
              <a:rPr lang="en-US" sz="2800" dirty="0">
                <a:solidFill>
                  <a:schemeClr val="tx2"/>
                </a:solidFill>
                <a:latin typeface="+mj-lt"/>
              </a:rPr>
              <a:t>An up-and-coming music ensemble wants to arrange a set of Bach chorales for their unique instrumentation of oboe, viola, trombone, and bass guitar. </a:t>
            </a:r>
            <a:endParaRPr lang="uk-UA" sz="2800" dirty="0">
              <a:solidFill>
                <a:schemeClr val="tx2"/>
              </a:solidFill>
              <a:latin typeface="+mj-lt"/>
            </a:endParaRPr>
          </a:p>
        </p:txBody>
      </p:sp>
      <p:sp>
        <p:nvSpPr>
          <p:cNvPr id="6" name="TextBox 5"/>
          <p:cNvSpPr txBox="1"/>
          <p:nvPr/>
        </p:nvSpPr>
        <p:spPr>
          <a:xfrm>
            <a:off x="12192000" y="1104900"/>
            <a:ext cx="4114800" cy="2400657"/>
          </a:xfrm>
          <a:prstGeom prst="rect">
            <a:avLst/>
          </a:prstGeom>
          <a:noFill/>
        </p:spPr>
        <p:txBody>
          <a:bodyPr wrap="square" rtlCol="0">
            <a:spAutoFit/>
          </a:bodyPr>
          <a:lstStyle/>
          <a:p>
            <a:r>
              <a:rPr lang="en-US" sz="15000" b="1" dirty="0">
                <a:solidFill>
                  <a:schemeClr val="accent1"/>
                </a:solidFill>
                <a:latin typeface="+mj-lt"/>
                <a:cs typeface="Arial Black"/>
              </a:rPr>
              <a:t>YES</a:t>
            </a:r>
            <a:endParaRPr lang="uk-UA" sz="15000" b="1" dirty="0">
              <a:solidFill>
                <a:schemeClr val="accent1"/>
              </a:solidFill>
              <a:latin typeface="+mj-lt"/>
              <a:cs typeface="Arial Black"/>
            </a:endParaRPr>
          </a:p>
        </p:txBody>
      </p:sp>
      <p:sp>
        <p:nvSpPr>
          <p:cNvPr id="7" name="TextBox 6"/>
          <p:cNvSpPr txBox="1"/>
          <p:nvPr/>
        </p:nvSpPr>
        <p:spPr>
          <a:xfrm>
            <a:off x="14094941" y="6316682"/>
            <a:ext cx="4114800" cy="3970318"/>
          </a:xfrm>
          <a:prstGeom prst="rect">
            <a:avLst/>
          </a:prstGeom>
          <a:noFill/>
        </p:spPr>
        <p:txBody>
          <a:bodyPr wrap="square" rtlCol="0">
            <a:spAutoFit/>
          </a:bodyPr>
          <a:lstStyle/>
          <a:p>
            <a:pPr algn="r"/>
            <a:r>
              <a:rPr lang="en-US" sz="3600" b="1" dirty="0">
                <a:solidFill>
                  <a:schemeClr val="bg2"/>
                </a:solidFill>
              </a:rPr>
              <a:t>Can they legally create an arrangement, perform it, and post the recording on YouTube?</a:t>
            </a:r>
          </a:p>
        </p:txBody>
      </p:sp>
      <p:cxnSp>
        <p:nvCxnSpPr>
          <p:cNvPr id="4" name="Straight Connector 3"/>
          <p:cNvCxnSpPr/>
          <p:nvPr/>
        </p:nvCxnSpPr>
        <p:spPr>
          <a:xfrm>
            <a:off x="11582400" y="1714500"/>
            <a:ext cx="0" cy="586740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724400" y="9376946"/>
            <a:ext cx="9144000" cy="338554"/>
          </a:xfrm>
          <a:prstGeom prst="rect">
            <a:avLst/>
          </a:prstGeom>
          <a:noFill/>
        </p:spPr>
        <p:txBody>
          <a:bodyPr wrap="square" rtlCol="0">
            <a:spAutoFit/>
          </a:bodyPr>
          <a:lstStyle/>
          <a:p>
            <a:pPr algn="ctr"/>
            <a:r>
              <a:rPr lang="en-US" sz="1600" dirty="0">
                <a:solidFill>
                  <a:schemeClr val="bg1">
                    <a:lumMod val="25000"/>
                  </a:schemeClr>
                </a:solidFill>
                <a:latin typeface="Futura std"/>
                <a:cs typeface="Futura std"/>
              </a:rPr>
              <a:t>Content provided by the Music Publishers Association of the United States</a:t>
            </a:r>
            <a:endParaRPr lang="uk-UA" sz="1600" dirty="0">
              <a:solidFill>
                <a:schemeClr val="bg1">
                  <a:lumMod val="25000"/>
                </a:schemeClr>
              </a:solidFill>
              <a:latin typeface="Futura std"/>
              <a:cs typeface="Futura std"/>
            </a:endParaRPr>
          </a:p>
        </p:txBody>
      </p:sp>
      <p:sp>
        <p:nvSpPr>
          <p:cNvPr id="12" name="TextBox 11"/>
          <p:cNvSpPr txBox="1"/>
          <p:nvPr/>
        </p:nvSpPr>
        <p:spPr>
          <a:xfrm>
            <a:off x="5562600" y="1409700"/>
            <a:ext cx="5257800" cy="2862322"/>
          </a:xfrm>
          <a:prstGeom prst="rect">
            <a:avLst/>
          </a:prstGeom>
          <a:noFill/>
        </p:spPr>
        <p:txBody>
          <a:bodyPr wrap="square" rtlCol="0">
            <a:spAutoFit/>
          </a:bodyPr>
          <a:lstStyle/>
          <a:p>
            <a:pPr algn="r"/>
            <a:r>
              <a:rPr lang="en-US" sz="6000" b="1" dirty="0"/>
              <a:t>violation of copyright or fair use?</a:t>
            </a:r>
            <a:endParaRPr lang="uk-UA" sz="6000" b="1" dirty="0">
              <a:solidFill>
                <a:schemeClr val="accent1"/>
              </a:solidFill>
            </a:endParaRPr>
          </a:p>
        </p:txBody>
      </p:sp>
    </p:spTree>
    <p:extLst>
      <p:ext uri="{BB962C8B-B14F-4D97-AF65-F5344CB8AC3E}">
        <p14:creationId xmlns:p14="http://schemas.microsoft.com/office/powerpoint/2010/main" val="206294638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900" decel="100000" fill="hold"/>
                                        <p:tgtEl>
                                          <p:spTgt spid="6"/>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13144500" y="5143500"/>
            <a:ext cx="5143500" cy="5143500"/>
          </a:xfrm>
          <a:custGeom>
            <a:avLst/>
            <a:gdLst>
              <a:gd name="connsiteX0" fmla="*/ 5143500 w 5143500"/>
              <a:gd name="connsiteY0" fmla="*/ 0 h 5143500"/>
              <a:gd name="connsiteX1" fmla="*/ 5143500 w 5143500"/>
              <a:gd name="connsiteY1" fmla="*/ 5143500 h 5143500"/>
              <a:gd name="connsiteX2" fmla="*/ 0 w 5143500"/>
              <a:gd name="connsiteY2" fmla="*/ 5143500 h 5143500"/>
              <a:gd name="connsiteX3" fmla="*/ 5143500 w 5143500"/>
              <a:gd name="connsiteY3" fmla="*/ 0 h 5143500"/>
            </a:gdLst>
            <a:ahLst/>
            <a:cxnLst>
              <a:cxn ang="0">
                <a:pos x="connsiteX0" y="connsiteY0"/>
              </a:cxn>
              <a:cxn ang="0">
                <a:pos x="connsiteX1" y="connsiteY1"/>
              </a:cxn>
              <a:cxn ang="0">
                <a:pos x="connsiteX2" y="connsiteY2"/>
              </a:cxn>
              <a:cxn ang="0">
                <a:pos x="connsiteX3" y="connsiteY3"/>
              </a:cxn>
            </a:cxnLst>
            <a:rect l="l" t="t" r="r" b="b"/>
            <a:pathLst>
              <a:path w="5143500" h="5143500">
                <a:moveTo>
                  <a:pt x="5143500" y="0"/>
                </a:moveTo>
                <a:lnTo>
                  <a:pt x="5143500" y="5143500"/>
                </a:lnTo>
                <a:lnTo>
                  <a:pt x="0" y="5143500"/>
                </a:lnTo>
                <a:cubicBezTo>
                  <a:pt x="0" y="2302823"/>
                  <a:pt x="2302823" y="0"/>
                  <a:pt x="5143500" y="0"/>
                </a:cubicBezTo>
                <a:close/>
              </a:path>
            </a:pathLst>
          </a:cu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2" name="TextBox 1"/>
          <p:cNvSpPr txBox="1"/>
          <p:nvPr/>
        </p:nvSpPr>
        <p:spPr>
          <a:xfrm>
            <a:off x="2209800" y="4533900"/>
            <a:ext cx="8610600" cy="2677656"/>
          </a:xfrm>
          <a:prstGeom prst="rect">
            <a:avLst/>
          </a:prstGeom>
          <a:noFill/>
        </p:spPr>
        <p:txBody>
          <a:bodyPr wrap="square" rtlCol="0">
            <a:spAutoFit/>
          </a:bodyPr>
          <a:lstStyle/>
          <a:p>
            <a:pPr algn="r">
              <a:lnSpc>
                <a:spcPct val="120000"/>
              </a:lnSpc>
            </a:pPr>
            <a:r>
              <a:rPr lang="en-US" sz="2800" dirty="0">
                <a:solidFill>
                  <a:schemeClr val="tx2"/>
                </a:solidFill>
                <a:latin typeface="+mj-lt"/>
              </a:rPr>
              <a:t>You give your high school theory students an assignment to arrange a pop tune for the instrumentation makeup of the class, perform and record the piece, and write a reflection on the recording. </a:t>
            </a:r>
            <a:endParaRPr lang="uk-UA" sz="2800" dirty="0">
              <a:solidFill>
                <a:schemeClr val="tx2"/>
              </a:solidFill>
              <a:latin typeface="+mj-lt"/>
            </a:endParaRPr>
          </a:p>
        </p:txBody>
      </p:sp>
      <p:sp>
        <p:nvSpPr>
          <p:cNvPr id="6" name="TextBox 5"/>
          <p:cNvSpPr txBox="1"/>
          <p:nvPr/>
        </p:nvSpPr>
        <p:spPr>
          <a:xfrm>
            <a:off x="12192000" y="1104900"/>
            <a:ext cx="5715000" cy="1631216"/>
          </a:xfrm>
          <a:prstGeom prst="rect">
            <a:avLst/>
          </a:prstGeom>
          <a:noFill/>
        </p:spPr>
        <p:txBody>
          <a:bodyPr wrap="square" rtlCol="0">
            <a:spAutoFit/>
          </a:bodyPr>
          <a:lstStyle/>
          <a:p>
            <a:r>
              <a:rPr lang="en-US" sz="10000" b="1" dirty="0">
                <a:solidFill>
                  <a:schemeClr val="accent1"/>
                </a:solidFill>
                <a:latin typeface="+mj-lt"/>
                <a:cs typeface="Arial Black"/>
              </a:rPr>
              <a:t>MAYBE</a:t>
            </a:r>
            <a:endParaRPr lang="uk-UA" sz="10000" b="1" dirty="0">
              <a:solidFill>
                <a:schemeClr val="accent1"/>
              </a:solidFill>
              <a:latin typeface="+mj-lt"/>
              <a:cs typeface="Arial Black"/>
            </a:endParaRPr>
          </a:p>
        </p:txBody>
      </p:sp>
      <p:sp>
        <p:nvSpPr>
          <p:cNvPr id="7" name="TextBox 6"/>
          <p:cNvSpPr txBox="1"/>
          <p:nvPr/>
        </p:nvSpPr>
        <p:spPr>
          <a:xfrm>
            <a:off x="13798378" y="7112900"/>
            <a:ext cx="4114800" cy="2308324"/>
          </a:xfrm>
          <a:prstGeom prst="rect">
            <a:avLst/>
          </a:prstGeom>
          <a:noFill/>
        </p:spPr>
        <p:txBody>
          <a:bodyPr wrap="square" rtlCol="0">
            <a:spAutoFit/>
          </a:bodyPr>
          <a:lstStyle/>
          <a:p>
            <a:pPr algn="r"/>
            <a:r>
              <a:rPr lang="en-US" sz="3600" b="1" dirty="0">
                <a:solidFill>
                  <a:schemeClr val="bg2"/>
                </a:solidFill>
              </a:rPr>
              <a:t>Does this assignment violate any copyright laws?</a:t>
            </a:r>
          </a:p>
        </p:txBody>
      </p:sp>
      <p:cxnSp>
        <p:nvCxnSpPr>
          <p:cNvPr id="4" name="Straight Connector 3"/>
          <p:cNvCxnSpPr/>
          <p:nvPr/>
        </p:nvCxnSpPr>
        <p:spPr>
          <a:xfrm>
            <a:off x="11582400" y="1714500"/>
            <a:ext cx="0" cy="586740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724400" y="9376946"/>
            <a:ext cx="9144000" cy="338554"/>
          </a:xfrm>
          <a:prstGeom prst="rect">
            <a:avLst/>
          </a:prstGeom>
          <a:noFill/>
        </p:spPr>
        <p:txBody>
          <a:bodyPr wrap="square" rtlCol="0">
            <a:spAutoFit/>
          </a:bodyPr>
          <a:lstStyle/>
          <a:p>
            <a:pPr algn="ctr"/>
            <a:r>
              <a:rPr lang="en-US" sz="1600" dirty="0">
                <a:solidFill>
                  <a:schemeClr val="bg1">
                    <a:lumMod val="25000"/>
                  </a:schemeClr>
                </a:solidFill>
                <a:latin typeface="Futura std"/>
                <a:cs typeface="Futura std"/>
              </a:rPr>
              <a:t>Content provided by the Music Publishers Association of the United States</a:t>
            </a:r>
            <a:endParaRPr lang="uk-UA" sz="1600" dirty="0">
              <a:solidFill>
                <a:schemeClr val="bg1">
                  <a:lumMod val="25000"/>
                </a:schemeClr>
              </a:solidFill>
              <a:latin typeface="Futura std"/>
              <a:cs typeface="Futura std"/>
            </a:endParaRPr>
          </a:p>
        </p:txBody>
      </p:sp>
      <p:sp>
        <p:nvSpPr>
          <p:cNvPr id="12" name="TextBox 11"/>
          <p:cNvSpPr txBox="1"/>
          <p:nvPr/>
        </p:nvSpPr>
        <p:spPr>
          <a:xfrm>
            <a:off x="5562600" y="1409700"/>
            <a:ext cx="5257800" cy="2862322"/>
          </a:xfrm>
          <a:prstGeom prst="rect">
            <a:avLst/>
          </a:prstGeom>
          <a:noFill/>
        </p:spPr>
        <p:txBody>
          <a:bodyPr wrap="square" rtlCol="0">
            <a:spAutoFit/>
          </a:bodyPr>
          <a:lstStyle/>
          <a:p>
            <a:pPr algn="r"/>
            <a:r>
              <a:rPr lang="en-US" sz="6000" b="1" dirty="0"/>
              <a:t>violation of copyright or fair use?</a:t>
            </a:r>
            <a:endParaRPr lang="uk-UA" sz="6000" b="1" dirty="0">
              <a:solidFill>
                <a:schemeClr val="accent1"/>
              </a:solidFill>
            </a:endParaRPr>
          </a:p>
        </p:txBody>
      </p:sp>
    </p:spTree>
    <p:extLst>
      <p:ext uri="{BB962C8B-B14F-4D97-AF65-F5344CB8AC3E}">
        <p14:creationId xmlns:p14="http://schemas.microsoft.com/office/powerpoint/2010/main" val="29888450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7"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900" decel="100000" fill="hold"/>
                                        <p:tgtEl>
                                          <p:spTgt spid="6"/>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13144500" y="5143500"/>
            <a:ext cx="5143500" cy="5143500"/>
          </a:xfrm>
          <a:custGeom>
            <a:avLst/>
            <a:gdLst>
              <a:gd name="connsiteX0" fmla="*/ 5143500 w 5143500"/>
              <a:gd name="connsiteY0" fmla="*/ 0 h 5143500"/>
              <a:gd name="connsiteX1" fmla="*/ 5143500 w 5143500"/>
              <a:gd name="connsiteY1" fmla="*/ 5143500 h 5143500"/>
              <a:gd name="connsiteX2" fmla="*/ 0 w 5143500"/>
              <a:gd name="connsiteY2" fmla="*/ 5143500 h 5143500"/>
              <a:gd name="connsiteX3" fmla="*/ 5143500 w 5143500"/>
              <a:gd name="connsiteY3" fmla="*/ 0 h 5143500"/>
            </a:gdLst>
            <a:ahLst/>
            <a:cxnLst>
              <a:cxn ang="0">
                <a:pos x="connsiteX0" y="connsiteY0"/>
              </a:cxn>
              <a:cxn ang="0">
                <a:pos x="connsiteX1" y="connsiteY1"/>
              </a:cxn>
              <a:cxn ang="0">
                <a:pos x="connsiteX2" y="connsiteY2"/>
              </a:cxn>
              <a:cxn ang="0">
                <a:pos x="connsiteX3" y="connsiteY3"/>
              </a:cxn>
            </a:cxnLst>
            <a:rect l="l" t="t" r="r" b="b"/>
            <a:pathLst>
              <a:path w="5143500" h="5143500">
                <a:moveTo>
                  <a:pt x="5143500" y="0"/>
                </a:moveTo>
                <a:lnTo>
                  <a:pt x="5143500" y="5143500"/>
                </a:lnTo>
                <a:lnTo>
                  <a:pt x="0" y="5143500"/>
                </a:lnTo>
                <a:cubicBezTo>
                  <a:pt x="0" y="2302823"/>
                  <a:pt x="2302823" y="0"/>
                  <a:pt x="5143500" y="0"/>
                </a:cubicBezTo>
                <a:close/>
              </a:path>
            </a:pathLst>
          </a:cu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2" name="TextBox 1"/>
          <p:cNvSpPr txBox="1"/>
          <p:nvPr/>
        </p:nvSpPr>
        <p:spPr>
          <a:xfrm>
            <a:off x="2209800" y="4533900"/>
            <a:ext cx="8610600" cy="3194721"/>
          </a:xfrm>
          <a:prstGeom prst="rect">
            <a:avLst/>
          </a:prstGeom>
          <a:noFill/>
        </p:spPr>
        <p:txBody>
          <a:bodyPr wrap="square" rtlCol="0">
            <a:spAutoFit/>
          </a:bodyPr>
          <a:lstStyle/>
          <a:p>
            <a:pPr algn="r">
              <a:lnSpc>
                <a:spcPct val="120000"/>
              </a:lnSpc>
            </a:pPr>
            <a:r>
              <a:rPr lang="en-US" sz="2800" dirty="0">
                <a:solidFill>
                  <a:schemeClr val="tx2"/>
                </a:solidFill>
                <a:latin typeface="+mj-lt"/>
              </a:rPr>
              <a:t>In your class, a group of students create a documentary about John Lennon’s role as an anti-war activist, weaving old news clips from footage about the Vietnam War with clips from various Lennon songs to show how his lyrics reflected his beliefs about the war. </a:t>
            </a:r>
            <a:endParaRPr lang="uk-UA" sz="2800" dirty="0">
              <a:solidFill>
                <a:schemeClr val="tx2"/>
              </a:solidFill>
              <a:latin typeface="+mj-lt"/>
            </a:endParaRPr>
          </a:p>
        </p:txBody>
      </p:sp>
      <p:sp>
        <p:nvSpPr>
          <p:cNvPr id="6" name="TextBox 5"/>
          <p:cNvSpPr txBox="1"/>
          <p:nvPr/>
        </p:nvSpPr>
        <p:spPr>
          <a:xfrm>
            <a:off x="12192000" y="1562100"/>
            <a:ext cx="5257800" cy="3234219"/>
          </a:xfrm>
          <a:prstGeom prst="rect">
            <a:avLst/>
          </a:prstGeom>
          <a:noFill/>
        </p:spPr>
        <p:txBody>
          <a:bodyPr wrap="square" rtlCol="0">
            <a:spAutoFit/>
          </a:bodyPr>
          <a:lstStyle/>
          <a:p>
            <a:pPr>
              <a:lnSpc>
                <a:spcPct val="80000"/>
              </a:lnSpc>
            </a:pPr>
            <a:r>
              <a:rPr lang="en-US" sz="12500" b="1" dirty="0">
                <a:solidFill>
                  <a:schemeClr val="accent1"/>
                </a:solidFill>
                <a:latin typeface="+mj-lt"/>
                <a:cs typeface="Arial Black"/>
              </a:rPr>
              <a:t>YES,</a:t>
            </a:r>
          </a:p>
          <a:p>
            <a:pPr>
              <a:lnSpc>
                <a:spcPct val="80000"/>
              </a:lnSpc>
            </a:pPr>
            <a:r>
              <a:rPr lang="en-US" sz="12500" b="1" dirty="0">
                <a:solidFill>
                  <a:schemeClr val="accent1"/>
                </a:solidFill>
                <a:latin typeface="+mj-lt"/>
                <a:cs typeface="Arial Black"/>
              </a:rPr>
              <a:t>BUT…</a:t>
            </a:r>
            <a:endParaRPr lang="uk-UA" sz="12500" b="1" dirty="0">
              <a:solidFill>
                <a:schemeClr val="accent1"/>
              </a:solidFill>
              <a:latin typeface="+mj-lt"/>
              <a:cs typeface="Arial Black"/>
            </a:endParaRPr>
          </a:p>
        </p:txBody>
      </p:sp>
      <p:sp>
        <p:nvSpPr>
          <p:cNvPr id="7" name="TextBox 6"/>
          <p:cNvSpPr txBox="1"/>
          <p:nvPr/>
        </p:nvSpPr>
        <p:spPr>
          <a:xfrm>
            <a:off x="13914739" y="7505700"/>
            <a:ext cx="4114800" cy="1754326"/>
          </a:xfrm>
          <a:prstGeom prst="rect">
            <a:avLst/>
          </a:prstGeom>
          <a:noFill/>
        </p:spPr>
        <p:txBody>
          <a:bodyPr wrap="square" rtlCol="0">
            <a:spAutoFit/>
          </a:bodyPr>
          <a:lstStyle/>
          <a:p>
            <a:pPr algn="r"/>
            <a:r>
              <a:rPr lang="en-US" sz="3600" b="1" dirty="0">
                <a:solidFill>
                  <a:schemeClr val="bg2"/>
                </a:solidFill>
              </a:rPr>
              <a:t>Does this project fall within </a:t>
            </a:r>
          </a:p>
          <a:p>
            <a:pPr algn="r"/>
            <a:r>
              <a:rPr lang="en-US" sz="3600" b="1" dirty="0">
                <a:solidFill>
                  <a:schemeClr val="bg2"/>
                </a:solidFill>
              </a:rPr>
              <a:t>fair use?</a:t>
            </a:r>
          </a:p>
        </p:txBody>
      </p:sp>
      <p:cxnSp>
        <p:nvCxnSpPr>
          <p:cNvPr id="4" name="Straight Connector 3"/>
          <p:cNvCxnSpPr/>
          <p:nvPr/>
        </p:nvCxnSpPr>
        <p:spPr>
          <a:xfrm>
            <a:off x="11582400" y="1714500"/>
            <a:ext cx="0" cy="579120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724400" y="9376946"/>
            <a:ext cx="9144000" cy="338554"/>
          </a:xfrm>
          <a:prstGeom prst="rect">
            <a:avLst/>
          </a:prstGeom>
          <a:noFill/>
        </p:spPr>
        <p:txBody>
          <a:bodyPr wrap="square" rtlCol="0">
            <a:spAutoFit/>
          </a:bodyPr>
          <a:lstStyle/>
          <a:p>
            <a:pPr algn="ctr"/>
            <a:r>
              <a:rPr lang="en-US" sz="1600" dirty="0">
                <a:solidFill>
                  <a:schemeClr val="bg1">
                    <a:lumMod val="25000"/>
                  </a:schemeClr>
                </a:solidFill>
                <a:latin typeface="Futura std"/>
                <a:cs typeface="Futura std"/>
              </a:rPr>
              <a:t>Content provided by the Music Publishers Association of the United States</a:t>
            </a:r>
            <a:endParaRPr lang="uk-UA" sz="1600" dirty="0">
              <a:solidFill>
                <a:schemeClr val="bg1">
                  <a:lumMod val="25000"/>
                </a:schemeClr>
              </a:solidFill>
              <a:latin typeface="Futura std"/>
              <a:cs typeface="Futura std"/>
            </a:endParaRPr>
          </a:p>
        </p:txBody>
      </p:sp>
      <p:sp>
        <p:nvSpPr>
          <p:cNvPr id="12" name="TextBox 11"/>
          <p:cNvSpPr txBox="1"/>
          <p:nvPr/>
        </p:nvSpPr>
        <p:spPr>
          <a:xfrm>
            <a:off x="5562600" y="1409700"/>
            <a:ext cx="5257800" cy="2862322"/>
          </a:xfrm>
          <a:prstGeom prst="rect">
            <a:avLst/>
          </a:prstGeom>
          <a:noFill/>
        </p:spPr>
        <p:txBody>
          <a:bodyPr wrap="square" rtlCol="0">
            <a:spAutoFit/>
          </a:bodyPr>
          <a:lstStyle/>
          <a:p>
            <a:pPr algn="r"/>
            <a:r>
              <a:rPr lang="en-US" sz="6000" b="1" dirty="0"/>
              <a:t>violation of copyright or fair use?</a:t>
            </a:r>
            <a:endParaRPr lang="uk-UA" sz="6000" b="1" dirty="0">
              <a:solidFill>
                <a:schemeClr val="accent1"/>
              </a:solidFill>
            </a:endParaRPr>
          </a:p>
        </p:txBody>
      </p:sp>
    </p:spTree>
    <p:extLst>
      <p:ext uri="{BB962C8B-B14F-4D97-AF65-F5344CB8AC3E}">
        <p14:creationId xmlns:p14="http://schemas.microsoft.com/office/powerpoint/2010/main" val="46367812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out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900" decel="100000" fill="hold"/>
                                        <p:tgtEl>
                                          <p:spTgt spid="6"/>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13144500" y="5143500"/>
            <a:ext cx="5143500" cy="5143500"/>
          </a:xfrm>
          <a:custGeom>
            <a:avLst/>
            <a:gdLst>
              <a:gd name="connsiteX0" fmla="*/ 5143500 w 5143500"/>
              <a:gd name="connsiteY0" fmla="*/ 0 h 5143500"/>
              <a:gd name="connsiteX1" fmla="*/ 5143500 w 5143500"/>
              <a:gd name="connsiteY1" fmla="*/ 5143500 h 5143500"/>
              <a:gd name="connsiteX2" fmla="*/ 0 w 5143500"/>
              <a:gd name="connsiteY2" fmla="*/ 5143500 h 5143500"/>
              <a:gd name="connsiteX3" fmla="*/ 5143500 w 5143500"/>
              <a:gd name="connsiteY3" fmla="*/ 0 h 5143500"/>
            </a:gdLst>
            <a:ahLst/>
            <a:cxnLst>
              <a:cxn ang="0">
                <a:pos x="connsiteX0" y="connsiteY0"/>
              </a:cxn>
              <a:cxn ang="0">
                <a:pos x="connsiteX1" y="connsiteY1"/>
              </a:cxn>
              <a:cxn ang="0">
                <a:pos x="connsiteX2" y="connsiteY2"/>
              </a:cxn>
              <a:cxn ang="0">
                <a:pos x="connsiteX3" y="connsiteY3"/>
              </a:cxn>
            </a:cxnLst>
            <a:rect l="l" t="t" r="r" b="b"/>
            <a:pathLst>
              <a:path w="5143500" h="5143500">
                <a:moveTo>
                  <a:pt x="5143500" y="0"/>
                </a:moveTo>
                <a:lnTo>
                  <a:pt x="5143500" y="5143500"/>
                </a:lnTo>
                <a:lnTo>
                  <a:pt x="0" y="5143500"/>
                </a:lnTo>
                <a:cubicBezTo>
                  <a:pt x="0" y="2302823"/>
                  <a:pt x="2302823" y="0"/>
                  <a:pt x="5143500" y="0"/>
                </a:cubicBezTo>
                <a:close/>
              </a:path>
            </a:pathLst>
          </a:cu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2" name="TextBox 1"/>
          <p:cNvSpPr txBox="1"/>
          <p:nvPr/>
        </p:nvSpPr>
        <p:spPr>
          <a:xfrm>
            <a:off x="2895600" y="4533900"/>
            <a:ext cx="7924800" cy="2677656"/>
          </a:xfrm>
          <a:prstGeom prst="rect">
            <a:avLst/>
          </a:prstGeom>
          <a:noFill/>
        </p:spPr>
        <p:txBody>
          <a:bodyPr wrap="square" rtlCol="0">
            <a:spAutoFit/>
          </a:bodyPr>
          <a:lstStyle/>
          <a:p>
            <a:pPr algn="r">
              <a:lnSpc>
                <a:spcPct val="120000"/>
              </a:lnSpc>
            </a:pPr>
            <a:r>
              <a:rPr lang="en-US" sz="2800" dirty="0">
                <a:solidFill>
                  <a:schemeClr val="tx2"/>
                </a:solidFill>
                <a:latin typeface="+mj-lt"/>
              </a:rPr>
              <a:t>You just performed your senior recital, and feel great about it! A friend of yours professionally recorded the performance, made a nice presentation of it, and posted it on YouTube for your enjoyment.</a:t>
            </a:r>
            <a:endParaRPr lang="uk-UA" sz="2800" dirty="0">
              <a:solidFill>
                <a:schemeClr val="tx2"/>
              </a:solidFill>
              <a:latin typeface="+mj-lt"/>
            </a:endParaRPr>
          </a:p>
        </p:txBody>
      </p:sp>
      <p:sp>
        <p:nvSpPr>
          <p:cNvPr id="6" name="TextBox 5"/>
          <p:cNvSpPr txBox="1"/>
          <p:nvPr/>
        </p:nvSpPr>
        <p:spPr>
          <a:xfrm>
            <a:off x="12192000" y="1562100"/>
            <a:ext cx="5257800" cy="3836948"/>
          </a:xfrm>
          <a:prstGeom prst="rect">
            <a:avLst/>
          </a:prstGeom>
          <a:noFill/>
        </p:spPr>
        <p:txBody>
          <a:bodyPr wrap="square" rtlCol="0">
            <a:spAutoFit/>
          </a:bodyPr>
          <a:lstStyle/>
          <a:p>
            <a:pPr>
              <a:lnSpc>
                <a:spcPct val="80000"/>
              </a:lnSpc>
            </a:pPr>
            <a:r>
              <a:rPr lang="en-US" sz="10000" b="1" dirty="0">
                <a:solidFill>
                  <a:schemeClr val="accent1"/>
                </a:solidFill>
                <a:latin typeface="+mj-lt"/>
                <a:cs typeface="Arial Black"/>
              </a:rPr>
              <a:t>YES,</a:t>
            </a:r>
          </a:p>
          <a:p>
            <a:pPr>
              <a:lnSpc>
                <a:spcPct val="80000"/>
              </a:lnSpc>
            </a:pPr>
            <a:r>
              <a:rPr lang="en-US" sz="10000" b="1" dirty="0">
                <a:solidFill>
                  <a:schemeClr val="accent1"/>
                </a:solidFill>
                <a:latin typeface="+mj-lt"/>
                <a:cs typeface="Arial Black"/>
              </a:rPr>
              <a:t>BOTH OF YOU</a:t>
            </a:r>
            <a:endParaRPr lang="uk-UA" sz="10000" b="1" dirty="0">
              <a:solidFill>
                <a:schemeClr val="accent1"/>
              </a:solidFill>
              <a:latin typeface="+mj-lt"/>
              <a:cs typeface="Arial Black"/>
            </a:endParaRPr>
          </a:p>
        </p:txBody>
      </p:sp>
      <p:sp>
        <p:nvSpPr>
          <p:cNvPr id="7" name="TextBox 6"/>
          <p:cNvSpPr txBox="1"/>
          <p:nvPr/>
        </p:nvSpPr>
        <p:spPr>
          <a:xfrm>
            <a:off x="13845746" y="6402595"/>
            <a:ext cx="4114800" cy="2862322"/>
          </a:xfrm>
          <a:prstGeom prst="rect">
            <a:avLst/>
          </a:prstGeom>
          <a:noFill/>
        </p:spPr>
        <p:txBody>
          <a:bodyPr wrap="square" rtlCol="0">
            <a:spAutoFit/>
          </a:bodyPr>
          <a:lstStyle/>
          <a:p>
            <a:pPr algn="r"/>
            <a:r>
              <a:rPr lang="en-US" sz="3600" b="1" dirty="0">
                <a:solidFill>
                  <a:schemeClr val="bg2"/>
                </a:solidFill>
              </a:rPr>
              <a:t> Is there any violation of copyright law here? If so, who is at fault?</a:t>
            </a:r>
          </a:p>
        </p:txBody>
      </p:sp>
      <p:cxnSp>
        <p:nvCxnSpPr>
          <p:cNvPr id="4" name="Straight Connector 3"/>
          <p:cNvCxnSpPr/>
          <p:nvPr/>
        </p:nvCxnSpPr>
        <p:spPr>
          <a:xfrm>
            <a:off x="11582400" y="1714500"/>
            <a:ext cx="0" cy="487680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724400" y="9376946"/>
            <a:ext cx="9144000" cy="338554"/>
          </a:xfrm>
          <a:prstGeom prst="rect">
            <a:avLst/>
          </a:prstGeom>
          <a:noFill/>
        </p:spPr>
        <p:txBody>
          <a:bodyPr wrap="square" rtlCol="0">
            <a:spAutoFit/>
          </a:bodyPr>
          <a:lstStyle/>
          <a:p>
            <a:pPr algn="ctr"/>
            <a:r>
              <a:rPr lang="en-US" sz="1600" dirty="0">
                <a:solidFill>
                  <a:schemeClr val="bg1">
                    <a:lumMod val="25000"/>
                  </a:schemeClr>
                </a:solidFill>
                <a:latin typeface="Futura std"/>
                <a:cs typeface="Futura std"/>
              </a:rPr>
              <a:t>Content provided by the Music Publishers Association of the United States</a:t>
            </a:r>
            <a:endParaRPr lang="uk-UA" sz="1600" dirty="0">
              <a:solidFill>
                <a:schemeClr val="bg1">
                  <a:lumMod val="25000"/>
                </a:schemeClr>
              </a:solidFill>
              <a:latin typeface="Futura std"/>
              <a:cs typeface="Futura std"/>
            </a:endParaRPr>
          </a:p>
        </p:txBody>
      </p:sp>
      <p:sp>
        <p:nvSpPr>
          <p:cNvPr id="12" name="TextBox 11"/>
          <p:cNvSpPr txBox="1"/>
          <p:nvPr/>
        </p:nvSpPr>
        <p:spPr>
          <a:xfrm>
            <a:off x="5562600" y="1409700"/>
            <a:ext cx="5257800" cy="2862322"/>
          </a:xfrm>
          <a:prstGeom prst="rect">
            <a:avLst/>
          </a:prstGeom>
          <a:noFill/>
        </p:spPr>
        <p:txBody>
          <a:bodyPr wrap="square" rtlCol="0">
            <a:spAutoFit/>
          </a:bodyPr>
          <a:lstStyle/>
          <a:p>
            <a:pPr algn="r"/>
            <a:r>
              <a:rPr lang="en-US" sz="6000" b="1" dirty="0"/>
              <a:t>violation of copyright or fair use?</a:t>
            </a:r>
            <a:endParaRPr lang="uk-UA" sz="6000" b="1" dirty="0">
              <a:solidFill>
                <a:schemeClr val="accent1"/>
              </a:solidFill>
            </a:endParaRPr>
          </a:p>
        </p:txBody>
      </p:sp>
    </p:spTree>
    <p:extLst>
      <p:ext uri="{BB962C8B-B14F-4D97-AF65-F5344CB8AC3E}">
        <p14:creationId xmlns:p14="http://schemas.microsoft.com/office/powerpoint/2010/main" val="29759816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900" decel="100000" fill="hold"/>
                                        <p:tgtEl>
                                          <p:spTgt spid="6"/>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13144500" y="5143500"/>
            <a:ext cx="5143500" cy="5143500"/>
          </a:xfrm>
          <a:custGeom>
            <a:avLst/>
            <a:gdLst>
              <a:gd name="connsiteX0" fmla="*/ 5143500 w 5143500"/>
              <a:gd name="connsiteY0" fmla="*/ 0 h 5143500"/>
              <a:gd name="connsiteX1" fmla="*/ 5143500 w 5143500"/>
              <a:gd name="connsiteY1" fmla="*/ 5143500 h 5143500"/>
              <a:gd name="connsiteX2" fmla="*/ 0 w 5143500"/>
              <a:gd name="connsiteY2" fmla="*/ 5143500 h 5143500"/>
              <a:gd name="connsiteX3" fmla="*/ 5143500 w 5143500"/>
              <a:gd name="connsiteY3" fmla="*/ 0 h 5143500"/>
            </a:gdLst>
            <a:ahLst/>
            <a:cxnLst>
              <a:cxn ang="0">
                <a:pos x="connsiteX0" y="connsiteY0"/>
              </a:cxn>
              <a:cxn ang="0">
                <a:pos x="connsiteX1" y="connsiteY1"/>
              </a:cxn>
              <a:cxn ang="0">
                <a:pos x="connsiteX2" y="connsiteY2"/>
              </a:cxn>
              <a:cxn ang="0">
                <a:pos x="connsiteX3" y="connsiteY3"/>
              </a:cxn>
            </a:cxnLst>
            <a:rect l="l" t="t" r="r" b="b"/>
            <a:pathLst>
              <a:path w="5143500" h="5143500">
                <a:moveTo>
                  <a:pt x="5143500" y="0"/>
                </a:moveTo>
                <a:lnTo>
                  <a:pt x="5143500" y="5143500"/>
                </a:lnTo>
                <a:lnTo>
                  <a:pt x="0" y="5143500"/>
                </a:lnTo>
                <a:cubicBezTo>
                  <a:pt x="0" y="2302823"/>
                  <a:pt x="2302823" y="0"/>
                  <a:pt x="5143500" y="0"/>
                </a:cubicBezTo>
                <a:close/>
              </a:path>
            </a:pathLst>
          </a:cu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2" name="TextBox 1"/>
          <p:cNvSpPr txBox="1"/>
          <p:nvPr/>
        </p:nvSpPr>
        <p:spPr>
          <a:xfrm>
            <a:off x="2819400" y="4533900"/>
            <a:ext cx="8001000" cy="2677656"/>
          </a:xfrm>
          <a:prstGeom prst="rect">
            <a:avLst/>
          </a:prstGeom>
          <a:noFill/>
        </p:spPr>
        <p:txBody>
          <a:bodyPr wrap="square" rtlCol="0">
            <a:spAutoFit/>
          </a:bodyPr>
          <a:lstStyle/>
          <a:p>
            <a:pPr algn="r">
              <a:lnSpc>
                <a:spcPct val="120000"/>
              </a:lnSpc>
            </a:pPr>
            <a:r>
              <a:rPr lang="en-US" sz="2800" dirty="0">
                <a:solidFill>
                  <a:schemeClr val="tx2"/>
                </a:solidFill>
                <a:latin typeface="+mj-lt"/>
              </a:rPr>
              <a:t>The mother of one of your choir students mentions how she has an amazing video recording of your concert from last evening and thinks you should put it on the district’s website to show the strength of the choral department. </a:t>
            </a:r>
            <a:endParaRPr lang="uk-UA" sz="2800" dirty="0">
              <a:solidFill>
                <a:schemeClr val="tx2"/>
              </a:solidFill>
              <a:latin typeface="+mj-lt"/>
            </a:endParaRPr>
          </a:p>
        </p:txBody>
      </p:sp>
      <p:sp>
        <p:nvSpPr>
          <p:cNvPr id="6" name="TextBox 5"/>
          <p:cNvSpPr txBox="1"/>
          <p:nvPr/>
        </p:nvSpPr>
        <p:spPr>
          <a:xfrm>
            <a:off x="12192000" y="1104900"/>
            <a:ext cx="4114800" cy="2400657"/>
          </a:xfrm>
          <a:prstGeom prst="rect">
            <a:avLst/>
          </a:prstGeom>
          <a:noFill/>
        </p:spPr>
        <p:txBody>
          <a:bodyPr wrap="square" rtlCol="0">
            <a:spAutoFit/>
          </a:bodyPr>
          <a:lstStyle/>
          <a:p>
            <a:r>
              <a:rPr lang="en-US" sz="15000" b="1" dirty="0">
                <a:solidFill>
                  <a:schemeClr val="accent1"/>
                </a:solidFill>
                <a:latin typeface="+mj-lt"/>
                <a:cs typeface="Arial Black"/>
              </a:rPr>
              <a:t>NO</a:t>
            </a:r>
            <a:endParaRPr lang="uk-UA" sz="15000" b="1" dirty="0">
              <a:solidFill>
                <a:schemeClr val="accent1"/>
              </a:solidFill>
              <a:latin typeface="+mj-lt"/>
              <a:cs typeface="Arial Black"/>
            </a:endParaRPr>
          </a:p>
        </p:txBody>
      </p:sp>
      <p:sp>
        <p:nvSpPr>
          <p:cNvPr id="7" name="TextBox 6"/>
          <p:cNvSpPr txBox="1"/>
          <p:nvPr/>
        </p:nvSpPr>
        <p:spPr>
          <a:xfrm>
            <a:off x="13868400" y="7414390"/>
            <a:ext cx="4114800" cy="1200329"/>
          </a:xfrm>
          <a:prstGeom prst="rect">
            <a:avLst/>
          </a:prstGeom>
          <a:noFill/>
        </p:spPr>
        <p:txBody>
          <a:bodyPr wrap="square" rtlCol="0">
            <a:spAutoFit/>
          </a:bodyPr>
          <a:lstStyle/>
          <a:p>
            <a:pPr algn="r"/>
            <a:r>
              <a:rPr lang="en-US" sz="3600" b="1" dirty="0">
                <a:solidFill>
                  <a:schemeClr val="bg2"/>
                </a:solidFill>
              </a:rPr>
              <a:t>What should you tell her?</a:t>
            </a:r>
          </a:p>
        </p:txBody>
      </p:sp>
      <p:cxnSp>
        <p:nvCxnSpPr>
          <p:cNvPr id="4" name="Straight Connector 3"/>
          <p:cNvCxnSpPr/>
          <p:nvPr/>
        </p:nvCxnSpPr>
        <p:spPr>
          <a:xfrm>
            <a:off x="11582400" y="1714500"/>
            <a:ext cx="0" cy="693420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724400" y="9376946"/>
            <a:ext cx="9144000" cy="338554"/>
          </a:xfrm>
          <a:prstGeom prst="rect">
            <a:avLst/>
          </a:prstGeom>
          <a:noFill/>
        </p:spPr>
        <p:txBody>
          <a:bodyPr wrap="square" rtlCol="0">
            <a:spAutoFit/>
          </a:bodyPr>
          <a:lstStyle/>
          <a:p>
            <a:pPr algn="ctr"/>
            <a:r>
              <a:rPr lang="en-US" sz="1600" dirty="0">
                <a:solidFill>
                  <a:schemeClr val="bg1">
                    <a:lumMod val="25000"/>
                  </a:schemeClr>
                </a:solidFill>
                <a:latin typeface="Futura std"/>
                <a:cs typeface="Futura std"/>
              </a:rPr>
              <a:t>Content provided by the Music Publishers Association of the United States</a:t>
            </a:r>
            <a:endParaRPr lang="uk-UA" sz="1600" dirty="0">
              <a:solidFill>
                <a:schemeClr val="bg1">
                  <a:lumMod val="25000"/>
                </a:schemeClr>
              </a:solidFill>
              <a:latin typeface="Futura std"/>
              <a:cs typeface="Futura std"/>
            </a:endParaRPr>
          </a:p>
        </p:txBody>
      </p:sp>
      <p:sp>
        <p:nvSpPr>
          <p:cNvPr id="12" name="TextBox 11"/>
          <p:cNvSpPr txBox="1"/>
          <p:nvPr/>
        </p:nvSpPr>
        <p:spPr>
          <a:xfrm>
            <a:off x="5562600" y="1409700"/>
            <a:ext cx="5257800" cy="2862322"/>
          </a:xfrm>
          <a:prstGeom prst="rect">
            <a:avLst/>
          </a:prstGeom>
          <a:noFill/>
        </p:spPr>
        <p:txBody>
          <a:bodyPr wrap="square" rtlCol="0">
            <a:spAutoFit/>
          </a:bodyPr>
          <a:lstStyle/>
          <a:p>
            <a:pPr algn="r"/>
            <a:r>
              <a:rPr lang="en-US" sz="6000" b="1" dirty="0"/>
              <a:t>violation of copyright or fair use?</a:t>
            </a:r>
            <a:endParaRPr lang="uk-UA" sz="6000" b="1" dirty="0">
              <a:solidFill>
                <a:schemeClr val="accent1"/>
              </a:solidFill>
            </a:endParaRPr>
          </a:p>
        </p:txBody>
      </p:sp>
    </p:spTree>
    <p:extLst>
      <p:ext uri="{BB962C8B-B14F-4D97-AF65-F5344CB8AC3E}">
        <p14:creationId xmlns:p14="http://schemas.microsoft.com/office/powerpoint/2010/main" val="282421627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anim calcmode="lin" valueType="num">
                                      <p:cBhvr>
                                        <p:cTn id="20" dur="500" fill="hold"/>
                                        <p:tgtEl>
                                          <p:spTgt spid="6"/>
                                        </p:tgtEl>
                                        <p:attrNameLst>
                                          <p:attrName>ppt_x</p:attrName>
                                        </p:attrNameLst>
                                      </p:cBhvr>
                                      <p:tavLst>
                                        <p:tav tm="0">
                                          <p:val>
                                            <p:strVal val="#ppt_x"/>
                                          </p:val>
                                        </p:tav>
                                        <p:tav tm="100000">
                                          <p:val>
                                            <p:strVal val="#ppt_x"/>
                                          </p:val>
                                        </p:tav>
                                      </p:tavLst>
                                    </p:anim>
                                    <p:anim calcmode="lin" valueType="num">
                                      <p:cBhvr>
                                        <p:cTn id="21" dur="450" decel="100000" fill="hold"/>
                                        <p:tgtEl>
                                          <p:spTgt spid="6"/>
                                        </p:tgtEl>
                                        <p:attrNameLst>
                                          <p:attrName>ppt_y</p:attrName>
                                        </p:attrNameLst>
                                      </p:cBhvr>
                                      <p:tavLst>
                                        <p:tav tm="0">
                                          <p:val>
                                            <p:strVal val="#ppt_y+1"/>
                                          </p:val>
                                        </p:tav>
                                        <p:tav tm="100000">
                                          <p:val>
                                            <p:strVal val="#ppt_y-.03"/>
                                          </p:val>
                                        </p:tav>
                                      </p:tavLst>
                                    </p:anim>
                                    <p:anim calcmode="lin" valueType="num">
                                      <p:cBhvr>
                                        <p:cTn id="22" dur="50" accel="100000" fill="hold">
                                          <p:stCondLst>
                                            <p:cond delay="45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6286500" cy="1350370"/>
          </a:xfrm>
        </p:spPr>
        <p:txBody>
          <a:bodyPr/>
          <a:lstStyle/>
          <a:p>
            <a:r>
              <a:rPr lang="en-US" dirty="0">
                <a:solidFill>
                  <a:schemeClr val="accent1"/>
                </a:solidFill>
              </a:rPr>
              <a:t>what is</a:t>
            </a:r>
            <a:r>
              <a:rPr lang="en-US" dirty="0"/>
              <a:t/>
            </a:r>
            <a:br>
              <a:rPr lang="en-US" dirty="0"/>
            </a:br>
            <a:r>
              <a:rPr lang="en-US" dirty="0"/>
              <a:t>intellectual property?</a:t>
            </a:r>
            <a:endParaRPr lang="uk-UA" dirty="0"/>
          </a:p>
        </p:txBody>
      </p:sp>
      <p:sp>
        <p:nvSpPr>
          <p:cNvPr id="5" name="Rectangle 4"/>
          <p:cNvSpPr/>
          <p:nvPr/>
        </p:nvSpPr>
        <p:spPr>
          <a:xfrm>
            <a:off x="2895600" y="3664803"/>
            <a:ext cx="13030200" cy="1304973"/>
          </a:xfrm>
          <a:prstGeom prst="rect">
            <a:avLst/>
          </a:prstGeom>
        </p:spPr>
        <p:txBody>
          <a:bodyPr wrap="square">
            <a:spAutoFit/>
          </a:bodyPr>
          <a:lstStyle/>
          <a:p>
            <a:pPr marL="342900" indent="-342900">
              <a:lnSpc>
                <a:spcPct val="110000"/>
              </a:lnSpc>
              <a:buFont typeface="Arial"/>
              <a:buChar char="•"/>
            </a:pPr>
            <a:r>
              <a:rPr lang="en-US" sz="2400" dirty="0">
                <a:solidFill>
                  <a:schemeClr val="tx2"/>
                </a:solidFill>
                <a:latin typeface="+mj-lt"/>
              </a:rPr>
              <a:t>Industrial Property: patents for inventions, trademarks, industrial designs, and geographical indications</a:t>
            </a:r>
          </a:p>
          <a:p>
            <a:pPr marL="342900" indent="-342900">
              <a:lnSpc>
                <a:spcPct val="110000"/>
              </a:lnSpc>
              <a:buFont typeface="Arial"/>
              <a:buChar char="•"/>
            </a:pPr>
            <a:r>
              <a:rPr lang="en-US" sz="2400" dirty="0">
                <a:solidFill>
                  <a:schemeClr val="tx2"/>
                </a:solidFill>
                <a:latin typeface="+mj-lt"/>
              </a:rPr>
              <a:t>Copyright: literary works, films, music, artistic works, and architectural design</a:t>
            </a:r>
          </a:p>
        </p:txBody>
      </p:sp>
      <p:sp>
        <p:nvSpPr>
          <p:cNvPr id="15" name="Rectangle 14"/>
          <p:cNvSpPr/>
          <p:nvPr/>
        </p:nvSpPr>
        <p:spPr>
          <a:xfrm>
            <a:off x="2362200" y="2476500"/>
            <a:ext cx="13411200" cy="1077218"/>
          </a:xfrm>
          <a:prstGeom prst="rect">
            <a:avLst/>
          </a:prstGeom>
        </p:spPr>
        <p:txBody>
          <a:bodyPr wrap="square">
            <a:spAutoFit/>
          </a:bodyPr>
          <a:lstStyle/>
          <a:p>
            <a:pPr marL="457200" indent="-457200">
              <a:buFont typeface="Wingdings" charset="2"/>
              <a:buChar char="ü"/>
            </a:pPr>
            <a:r>
              <a:rPr lang="en-US" sz="3200" dirty="0">
                <a:latin typeface="+mj-lt"/>
              </a:rPr>
              <a:t>Creations of the mind: inventions, literary and artistic works symbols used in commerce</a:t>
            </a:r>
            <a:endParaRPr lang="en-US" sz="3200" dirty="0">
              <a:solidFill>
                <a:schemeClr val="accent2"/>
              </a:solidFill>
              <a:latin typeface="+mj-lt"/>
            </a:endParaRPr>
          </a:p>
        </p:txBody>
      </p:sp>
      <p:sp>
        <p:nvSpPr>
          <p:cNvPr id="6" name="Rectangle 5"/>
          <p:cNvSpPr/>
          <p:nvPr/>
        </p:nvSpPr>
        <p:spPr>
          <a:xfrm>
            <a:off x="2895600" y="5791200"/>
            <a:ext cx="13030200" cy="492443"/>
          </a:xfrm>
          <a:prstGeom prst="rect">
            <a:avLst/>
          </a:prstGeom>
        </p:spPr>
        <p:txBody>
          <a:bodyPr wrap="square">
            <a:spAutoFit/>
          </a:bodyPr>
          <a:lstStyle/>
          <a:p>
            <a:pPr marL="342900" indent="-342900">
              <a:lnSpc>
                <a:spcPct val="110000"/>
              </a:lnSpc>
              <a:buFont typeface="Arial"/>
              <a:buChar char="•"/>
            </a:pPr>
            <a:r>
              <a:rPr lang="en-US" sz="2400" dirty="0">
                <a:solidFill>
                  <a:schemeClr val="tx2"/>
                </a:solidFill>
                <a:latin typeface="+mj-lt"/>
              </a:rPr>
              <a:t>Allows creators to benefit from their own work or investment in a creation </a:t>
            </a:r>
          </a:p>
        </p:txBody>
      </p:sp>
      <p:sp>
        <p:nvSpPr>
          <p:cNvPr id="7" name="Rectangle 6"/>
          <p:cNvSpPr/>
          <p:nvPr/>
        </p:nvSpPr>
        <p:spPr>
          <a:xfrm>
            <a:off x="2362200" y="5126724"/>
            <a:ext cx="13411200" cy="584776"/>
          </a:xfrm>
          <a:prstGeom prst="rect">
            <a:avLst/>
          </a:prstGeom>
        </p:spPr>
        <p:txBody>
          <a:bodyPr wrap="square">
            <a:spAutoFit/>
          </a:bodyPr>
          <a:lstStyle/>
          <a:p>
            <a:pPr marL="457200" indent="-457200">
              <a:buFont typeface="Wingdings" charset="2"/>
              <a:buChar char="ü"/>
            </a:pPr>
            <a:r>
              <a:rPr lang="en-US" sz="3200" dirty="0">
                <a:latin typeface="+mj-lt"/>
              </a:rPr>
              <a:t>Why are intellectual property rights important?</a:t>
            </a:r>
            <a:endParaRPr lang="en-US" sz="3200" dirty="0">
              <a:solidFill>
                <a:schemeClr val="accent2"/>
              </a:solidFill>
              <a:latin typeface="+mj-lt"/>
            </a:endParaRPr>
          </a:p>
        </p:txBody>
      </p:sp>
      <p:sp>
        <p:nvSpPr>
          <p:cNvPr id="8" name="Rectangle 7"/>
          <p:cNvSpPr/>
          <p:nvPr/>
        </p:nvSpPr>
        <p:spPr>
          <a:xfrm>
            <a:off x="2895600" y="7141476"/>
            <a:ext cx="13030200" cy="1304973"/>
          </a:xfrm>
          <a:prstGeom prst="rect">
            <a:avLst/>
          </a:prstGeom>
        </p:spPr>
        <p:txBody>
          <a:bodyPr wrap="square">
            <a:spAutoFit/>
          </a:bodyPr>
          <a:lstStyle/>
          <a:p>
            <a:pPr marL="342900" indent="-342900">
              <a:lnSpc>
                <a:spcPct val="110000"/>
              </a:lnSpc>
              <a:buFont typeface="Arial"/>
              <a:buChar char="•"/>
            </a:pPr>
            <a:r>
              <a:rPr lang="en-US" sz="2400" dirty="0">
                <a:solidFill>
                  <a:schemeClr val="tx2"/>
                </a:solidFill>
                <a:latin typeface="+mj-lt"/>
              </a:rPr>
              <a:t>International property rights protection</a:t>
            </a:r>
          </a:p>
          <a:p>
            <a:pPr marL="342900" indent="-342900">
              <a:lnSpc>
                <a:spcPct val="110000"/>
              </a:lnSpc>
              <a:buFont typeface="Arial"/>
              <a:buChar char="•"/>
            </a:pPr>
            <a:r>
              <a:rPr lang="en-US" sz="2400" dirty="0">
                <a:solidFill>
                  <a:schemeClr val="tx2"/>
                </a:solidFill>
                <a:latin typeface="+mj-lt"/>
              </a:rPr>
              <a:t>Berne Convention for the Protection of Literary and Artistic Works</a:t>
            </a:r>
          </a:p>
          <a:p>
            <a:pPr marL="342900" indent="-342900">
              <a:lnSpc>
                <a:spcPct val="110000"/>
              </a:lnSpc>
              <a:buFont typeface="Arial"/>
              <a:buChar char="•"/>
            </a:pPr>
            <a:r>
              <a:rPr lang="en-US" sz="2400" dirty="0">
                <a:solidFill>
                  <a:schemeClr val="tx2"/>
                </a:solidFill>
                <a:latin typeface="+mj-lt"/>
              </a:rPr>
              <a:t>World Intellectual Property Organization (WIPO)</a:t>
            </a:r>
          </a:p>
        </p:txBody>
      </p:sp>
      <p:sp>
        <p:nvSpPr>
          <p:cNvPr id="9" name="Rectangle 8"/>
          <p:cNvSpPr/>
          <p:nvPr/>
        </p:nvSpPr>
        <p:spPr>
          <a:xfrm>
            <a:off x="2362200" y="6477000"/>
            <a:ext cx="13411200" cy="584776"/>
          </a:xfrm>
          <a:prstGeom prst="rect">
            <a:avLst/>
          </a:prstGeom>
        </p:spPr>
        <p:txBody>
          <a:bodyPr wrap="square">
            <a:spAutoFit/>
          </a:bodyPr>
          <a:lstStyle/>
          <a:p>
            <a:pPr marL="457200" indent="-457200">
              <a:buFont typeface="Wingdings" charset="2"/>
              <a:buChar char="ü"/>
            </a:pPr>
            <a:r>
              <a:rPr lang="en-US" sz="3200" dirty="0">
                <a:latin typeface="+mj-lt"/>
              </a:rPr>
              <a:t>Do rights extend beyond the US?</a:t>
            </a:r>
            <a:endParaRPr lang="en-US" sz="3200" dirty="0">
              <a:solidFill>
                <a:schemeClr val="accent2"/>
              </a:solidFill>
              <a:latin typeface="+mj-lt"/>
            </a:endParaRPr>
          </a:p>
        </p:txBody>
      </p:sp>
      <p:sp>
        <p:nvSpPr>
          <p:cNvPr id="4" name="TextBox 3"/>
          <p:cNvSpPr txBox="1"/>
          <p:nvPr/>
        </p:nvSpPr>
        <p:spPr>
          <a:xfrm>
            <a:off x="16776243" y="9476739"/>
            <a:ext cx="184666" cy="400110"/>
          </a:xfrm>
          <a:prstGeom prst="rect">
            <a:avLst/>
          </a:prstGeom>
          <a:noFill/>
        </p:spPr>
        <p:txBody>
          <a:bodyPr wrap="none" rtlCol="0">
            <a:spAutoFit/>
          </a:bodyPr>
          <a:lstStyle/>
          <a:p>
            <a:endParaRPr lang="en-US" sz="2000" dirty="0">
              <a:solidFill>
                <a:schemeClr val="tx2"/>
              </a:solidFill>
            </a:endParaRPr>
          </a:p>
        </p:txBody>
      </p:sp>
      <p:sp>
        <p:nvSpPr>
          <p:cNvPr id="16" name="Slide Number Placeholder 24"/>
          <p:cNvSpPr>
            <a:spLocks noGrp="1"/>
          </p:cNvSpPr>
          <p:nvPr>
            <p:ph type="sldNum" sz="quarter" idx="10"/>
          </p:nvPr>
        </p:nvSpPr>
        <p:spPr>
          <a:xfrm>
            <a:off x="16916400" y="9072685"/>
            <a:ext cx="1733550" cy="954107"/>
          </a:xfrm>
        </p:spPr>
        <p:txBody>
          <a:bodyPr/>
          <a:lstStyle/>
          <a:p>
            <a:pPr algn="l"/>
            <a:r>
              <a:rPr lang="en-US" dirty="0"/>
              <a:t>page</a:t>
            </a:r>
          </a:p>
          <a:p>
            <a:pPr algn="l"/>
            <a:r>
              <a:rPr lang="en-US" dirty="0"/>
              <a:t>0</a:t>
            </a:r>
            <a:fld id="{37D409AB-2201-4E18-8A34-C31753AD9B06}" type="slidenum">
              <a:rPr smtClean="0"/>
              <a:pPr algn="l"/>
              <a:t>4</a:t>
            </a:fld>
            <a:endParaRPr dirty="0"/>
          </a:p>
        </p:txBody>
      </p:sp>
      <p:sp>
        <p:nvSpPr>
          <p:cNvPr id="17" name="TextBox 16"/>
          <p:cNvSpPr txBox="1"/>
          <p:nvPr/>
        </p:nvSpPr>
        <p:spPr>
          <a:xfrm>
            <a:off x="4724400" y="9376946"/>
            <a:ext cx="9144000" cy="338554"/>
          </a:xfrm>
          <a:prstGeom prst="rect">
            <a:avLst/>
          </a:prstGeom>
          <a:noFill/>
        </p:spPr>
        <p:txBody>
          <a:bodyPr wrap="square" rtlCol="0">
            <a:spAutoFit/>
          </a:bodyPr>
          <a:lstStyle/>
          <a:p>
            <a:pPr algn="ctr"/>
            <a:r>
              <a:rPr lang="en-US" sz="1600" dirty="0">
                <a:solidFill>
                  <a:schemeClr val="bg1">
                    <a:lumMod val="25000"/>
                  </a:schemeClr>
                </a:solidFill>
                <a:latin typeface="Futura std"/>
                <a:cs typeface="Futura std"/>
              </a:rPr>
              <a:t>Content provided by the Music Publishers Association of the United States</a:t>
            </a:r>
            <a:endParaRPr lang="uk-UA" sz="1600" dirty="0">
              <a:solidFill>
                <a:schemeClr val="bg1">
                  <a:lumMod val="25000"/>
                </a:schemeClr>
              </a:solidFill>
              <a:latin typeface="Futura std"/>
              <a:cs typeface="Futura std"/>
            </a:endParaRPr>
          </a:p>
        </p:txBody>
      </p:sp>
    </p:spTree>
    <p:extLst>
      <p:ext uri="{BB962C8B-B14F-4D97-AF65-F5344CB8AC3E}">
        <p14:creationId xmlns:p14="http://schemas.microsoft.com/office/powerpoint/2010/main" val="381502359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5" grpId="0"/>
      <p:bldP spid="6" grpId="0"/>
      <p:bldP spid="7" grpId="0"/>
      <p:bldP spid="8"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13144500" y="5143500"/>
            <a:ext cx="5143500" cy="5143500"/>
          </a:xfrm>
          <a:custGeom>
            <a:avLst/>
            <a:gdLst>
              <a:gd name="connsiteX0" fmla="*/ 5143500 w 5143500"/>
              <a:gd name="connsiteY0" fmla="*/ 0 h 5143500"/>
              <a:gd name="connsiteX1" fmla="*/ 5143500 w 5143500"/>
              <a:gd name="connsiteY1" fmla="*/ 5143500 h 5143500"/>
              <a:gd name="connsiteX2" fmla="*/ 0 w 5143500"/>
              <a:gd name="connsiteY2" fmla="*/ 5143500 h 5143500"/>
              <a:gd name="connsiteX3" fmla="*/ 5143500 w 5143500"/>
              <a:gd name="connsiteY3" fmla="*/ 0 h 5143500"/>
            </a:gdLst>
            <a:ahLst/>
            <a:cxnLst>
              <a:cxn ang="0">
                <a:pos x="connsiteX0" y="connsiteY0"/>
              </a:cxn>
              <a:cxn ang="0">
                <a:pos x="connsiteX1" y="connsiteY1"/>
              </a:cxn>
              <a:cxn ang="0">
                <a:pos x="connsiteX2" y="connsiteY2"/>
              </a:cxn>
              <a:cxn ang="0">
                <a:pos x="connsiteX3" y="connsiteY3"/>
              </a:cxn>
            </a:cxnLst>
            <a:rect l="l" t="t" r="r" b="b"/>
            <a:pathLst>
              <a:path w="5143500" h="5143500">
                <a:moveTo>
                  <a:pt x="5143500" y="0"/>
                </a:moveTo>
                <a:lnTo>
                  <a:pt x="5143500" y="5143500"/>
                </a:lnTo>
                <a:lnTo>
                  <a:pt x="0" y="5143500"/>
                </a:lnTo>
                <a:cubicBezTo>
                  <a:pt x="0" y="2302823"/>
                  <a:pt x="2302823" y="0"/>
                  <a:pt x="5143500" y="0"/>
                </a:cubicBezTo>
                <a:close/>
              </a:path>
            </a:pathLst>
          </a:cu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2" name="TextBox 1"/>
          <p:cNvSpPr txBox="1"/>
          <p:nvPr/>
        </p:nvSpPr>
        <p:spPr>
          <a:xfrm>
            <a:off x="2209800" y="4533900"/>
            <a:ext cx="8610600" cy="3180358"/>
          </a:xfrm>
          <a:prstGeom prst="rect">
            <a:avLst/>
          </a:prstGeom>
          <a:noFill/>
        </p:spPr>
        <p:txBody>
          <a:bodyPr wrap="square" rtlCol="0">
            <a:spAutoFit/>
          </a:bodyPr>
          <a:lstStyle/>
          <a:p>
            <a:pPr algn="r">
              <a:lnSpc>
                <a:spcPct val="120000"/>
              </a:lnSpc>
            </a:pPr>
            <a:r>
              <a:rPr lang="en-US" sz="2800" dirty="0">
                <a:solidFill>
                  <a:schemeClr val="tx2"/>
                </a:solidFill>
                <a:latin typeface="+mj-lt"/>
              </a:rPr>
              <a:t>For a media production course you teach, students have created a music video using the Beatles’ song “Strawberry Fields Forever” that features teens lip-syncing and playing air guitar along with footage of a teen couple walking hand-in-hand in a graveyard. They post the video to YouTube. </a:t>
            </a:r>
            <a:endParaRPr lang="uk-UA" sz="2800" dirty="0">
              <a:solidFill>
                <a:schemeClr val="tx2"/>
              </a:solidFill>
              <a:latin typeface="+mj-lt"/>
            </a:endParaRPr>
          </a:p>
        </p:txBody>
      </p:sp>
      <p:sp>
        <p:nvSpPr>
          <p:cNvPr id="6" name="TextBox 5"/>
          <p:cNvSpPr txBox="1"/>
          <p:nvPr/>
        </p:nvSpPr>
        <p:spPr>
          <a:xfrm>
            <a:off x="12192000" y="1562100"/>
            <a:ext cx="5257800" cy="3234219"/>
          </a:xfrm>
          <a:prstGeom prst="rect">
            <a:avLst/>
          </a:prstGeom>
          <a:noFill/>
        </p:spPr>
        <p:txBody>
          <a:bodyPr wrap="square" rtlCol="0">
            <a:spAutoFit/>
          </a:bodyPr>
          <a:lstStyle/>
          <a:p>
            <a:pPr>
              <a:lnSpc>
                <a:spcPct val="80000"/>
              </a:lnSpc>
            </a:pPr>
            <a:r>
              <a:rPr lang="en-US" sz="12500" b="1" dirty="0">
                <a:solidFill>
                  <a:schemeClr val="accent1"/>
                </a:solidFill>
                <a:latin typeface="+mj-lt"/>
                <a:cs typeface="Arial Black"/>
              </a:rPr>
              <a:t>NO,</a:t>
            </a:r>
          </a:p>
          <a:p>
            <a:pPr>
              <a:lnSpc>
                <a:spcPct val="80000"/>
              </a:lnSpc>
            </a:pPr>
            <a:r>
              <a:rPr lang="en-US" sz="12500" b="1" dirty="0">
                <a:solidFill>
                  <a:schemeClr val="accent1"/>
                </a:solidFill>
                <a:latin typeface="+mj-lt"/>
                <a:cs typeface="Arial Black"/>
              </a:rPr>
              <a:t>BUT…</a:t>
            </a:r>
            <a:endParaRPr lang="uk-UA" sz="12500" b="1" dirty="0">
              <a:solidFill>
                <a:schemeClr val="accent1"/>
              </a:solidFill>
              <a:latin typeface="+mj-lt"/>
              <a:cs typeface="Arial Black"/>
            </a:endParaRPr>
          </a:p>
        </p:txBody>
      </p:sp>
      <p:sp>
        <p:nvSpPr>
          <p:cNvPr id="7" name="TextBox 6"/>
          <p:cNvSpPr txBox="1"/>
          <p:nvPr/>
        </p:nvSpPr>
        <p:spPr>
          <a:xfrm>
            <a:off x="13658850" y="7605117"/>
            <a:ext cx="4114800" cy="646331"/>
          </a:xfrm>
          <a:prstGeom prst="rect">
            <a:avLst/>
          </a:prstGeom>
          <a:noFill/>
        </p:spPr>
        <p:txBody>
          <a:bodyPr wrap="square" rtlCol="0">
            <a:spAutoFit/>
          </a:bodyPr>
          <a:lstStyle/>
          <a:p>
            <a:pPr algn="r"/>
            <a:r>
              <a:rPr lang="en-US" sz="3600" b="1" dirty="0">
                <a:solidFill>
                  <a:schemeClr val="bg2"/>
                </a:solidFill>
              </a:rPr>
              <a:t>Is this allowed?</a:t>
            </a:r>
          </a:p>
        </p:txBody>
      </p:sp>
      <p:cxnSp>
        <p:nvCxnSpPr>
          <p:cNvPr id="4" name="Straight Connector 3"/>
          <p:cNvCxnSpPr/>
          <p:nvPr/>
        </p:nvCxnSpPr>
        <p:spPr>
          <a:xfrm>
            <a:off x="11582400" y="1714500"/>
            <a:ext cx="0" cy="579120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724400" y="9376946"/>
            <a:ext cx="9144000" cy="338554"/>
          </a:xfrm>
          <a:prstGeom prst="rect">
            <a:avLst/>
          </a:prstGeom>
          <a:noFill/>
        </p:spPr>
        <p:txBody>
          <a:bodyPr wrap="square" rtlCol="0">
            <a:spAutoFit/>
          </a:bodyPr>
          <a:lstStyle/>
          <a:p>
            <a:pPr algn="ctr"/>
            <a:r>
              <a:rPr lang="en-US" sz="1600" dirty="0">
                <a:solidFill>
                  <a:schemeClr val="bg1">
                    <a:lumMod val="25000"/>
                  </a:schemeClr>
                </a:solidFill>
                <a:latin typeface="Futura std"/>
                <a:cs typeface="Futura std"/>
              </a:rPr>
              <a:t>Content provided by the Music Publishers Association of the United States</a:t>
            </a:r>
            <a:endParaRPr lang="uk-UA" sz="1600" dirty="0">
              <a:solidFill>
                <a:schemeClr val="bg1">
                  <a:lumMod val="25000"/>
                </a:schemeClr>
              </a:solidFill>
              <a:latin typeface="Futura std"/>
              <a:cs typeface="Futura std"/>
            </a:endParaRPr>
          </a:p>
        </p:txBody>
      </p:sp>
      <p:sp>
        <p:nvSpPr>
          <p:cNvPr id="12" name="TextBox 11"/>
          <p:cNvSpPr txBox="1"/>
          <p:nvPr/>
        </p:nvSpPr>
        <p:spPr>
          <a:xfrm>
            <a:off x="5562600" y="1409700"/>
            <a:ext cx="5257800" cy="2862322"/>
          </a:xfrm>
          <a:prstGeom prst="rect">
            <a:avLst/>
          </a:prstGeom>
          <a:noFill/>
        </p:spPr>
        <p:txBody>
          <a:bodyPr wrap="square" rtlCol="0">
            <a:spAutoFit/>
          </a:bodyPr>
          <a:lstStyle/>
          <a:p>
            <a:pPr algn="r"/>
            <a:r>
              <a:rPr lang="en-US" sz="6000" b="1" dirty="0"/>
              <a:t>violation of copyright or fair use?</a:t>
            </a:r>
            <a:endParaRPr lang="uk-UA" sz="6000" b="1" dirty="0">
              <a:solidFill>
                <a:schemeClr val="accent1"/>
              </a:solidFill>
            </a:endParaRPr>
          </a:p>
        </p:txBody>
      </p:sp>
    </p:spTree>
    <p:extLst>
      <p:ext uri="{BB962C8B-B14F-4D97-AF65-F5344CB8AC3E}">
        <p14:creationId xmlns:p14="http://schemas.microsoft.com/office/powerpoint/2010/main" val="38311408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7"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anim calcmode="lin" valueType="num">
                                      <p:cBhvr>
                                        <p:cTn id="19" dur="500" fill="hold"/>
                                        <p:tgtEl>
                                          <p:spTgt spid="6"/>
                                        </p:tgtEl>
                                        <p:attrNameLst>
                                          <p:attrName>ppt_x</p:attrName>
                                        </p:attrNameLst>
                                      </p:cBhvr>
                                      <p:tavLst>
                                        <p:tav tm="0">
                                          <p:val>
                                            <p:strVal val="#ppt_x"/>
                                          </p:val>
                                        </p:tav>
                                        <p:tav tm="100000">
                                          <p:val>
                                            <p:strVal val="#ppt_x"/>
                                          </p:val>
                                        </p:tav>
                                      </p:tavLst>
                                    </p:anim>
                                    <p:anim calcmode="lin" valueType="num">
                                      <p:cBhvr>
                                        <p:cTn id="20" dur="450" decel="100000" fill="hold"/>
                                        <p:tgtEl>
                                          <p:spTgt spid="6"/>
                                        </p:tgtEl>
                                        <p:attrNameLst>
                                          <p:attrName>ppt_y</p:attrName>
                                        </p:attrNameLst>
                                      </p:cBhvr>
                                      <p:tavLst>
                                        <p:tav tm="0">
                                          <p:val>
                                            <p:strVal val="#ppt_y+1"/>
                                          </p:val>
                                        </p:tav>
                                        <p:tav tm="100000">
                                          <p:val>
                                            <p:strVal val="#ppt_y-.03"/>
                                          </p:val>
                                        </p:tav>
                                      </p:tavLst>
                                    </p:anim>
                                    <p:anim calcmode="lin" valueType="num">
                                      <p:cBhvr>
                                        <p:cTn id="21" dur="50" accel="100000" fill="hold">
                                          <p:stCondLst>
                                            <p:cond delay="45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13144500" y="5143500"/>
            <a:ext cx="5143500" cy="5143500"/>
          </a:xfrm>
          <a:custGeom>
            <a:avLst/>
            <a:gdLst>
              <a:gd name="connsiteX0" fmla="*/ 5143500 w 5143500"/>
              <a:gd name="connsiteY0" fmla="*/ 0 h 5143500"/>
              <a:gd name="connsiteX1" fmla="*/ 5143500 w 5143500"/>
              <a:gd name="connsiteY1" fmla="*/ 5143500 h 5143500"/>
              <a:gd name="connsiteX2" fmla="*/ 0 w 5143500"/>
              <a:gd name="connsiteY2" fmla="*/ 5143500 h 5143500"/>
              <a:gd name="connsiteX3" fmla="*/ 5143500 w 5143500"/>
              <a:gd name="connsiteY3" fmla="*/ 0 h 5143500"/>
            </a:gdLst>
            <a:ahLst/>
            <a:cxnLst>
              <a:cxn ang="0">
                <a:pos x="connsiteX0" y="connsiteY0"/>
              </a:cxn>
              <a:cxn ang="0">
                <a:pos x="connsiteX1" y="connsiteY1"/>
              </a:cxn>
              <a:cxn ang="0">
                <a:pos x="connsiteX2" y="connsiteY2"/>
              </a:cxn>
              <a:cxn ang="0">
                <a:pos x="connsiteX3" y="connsiteY3"/>
              </a:cxn>
            </a:cxnLst>
            <a:rect l="l" t="t" r="r" b="b"/>
            <a:pathLst>
              <a:path w="5143500" h="5143500">
                <a:moveTo>
                  <a:pt x="5143500" y="0"/>
                </a:moveTo>
                <a:lnTo>
                  <a:pt x="5143500" y="5143500"/>
                </a:lnTo>
                <a:lnTo>
                  <a:pt x="0" y="5143500"/>
                </a:lnTo>
                <a:cubicBezTo>
                  <a:pt x="0" y="2302823"/>
                  <a:pt x="2302823" y="0"/>
                  <a:pt x="5143500" y="0"/>
                </a:cubicBezTo>
                <a:close/>
              </a:path>
            </a:pathLst>
          </a:cu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2" name="TextBox 1"/>
          <p:cNvSpPr txBox="1"/>
          <p:nvPr/>
        </p:nvSpPr>
        <p:spPr>
          <a:xfrm>
            <a:off x="3505200" y="4533900"/>
            <a:ext cx="7315200" cy="3180358"/>
          </a:xfrm>
          <a:prstGeom prst="rect">
            <a:avLst/>
          </a:prstGeom>
          <a:noFill/>
        </p:spPr>
        <p:txBody>
          <a:bodyPr wrap="square" rtlCol="0">
            <a:spAutoFit/>
          </a:bodyPr>
          <a:lstStyle/>
          <a:p>
            <a:pPr algn="r">
              <a:lnSpc>
                <a:spcPct val="120000"/>
              </a:lnSpc>
            </a:pPr>
            <a:r>
              <a:rPr lang="en-US" sz="2800" dirty="0">
                <a:solidFill>
                  <a:schemeClr val="tx2"/>
                </a:solidFill>
                <a:latin typeface="+mj-lt"/>
              </a:rPr>
              <a:t>Your top choir takes a tour to New York City and performs at Carnegie Hall. You record the performance and create a video to show to incoming students to show them what opportunities your school’s music program can give them.</a:t>
            </a:r>
            <a:endParaRPr lang="uk-UA" sz="2800" dirty="0">
              <a:solidFill>
                <a:schemeClr val="tx2"/>
              </a:solidFill>
              <a:latin typeface="+mj-lt"/>
            </a:endParaRPr>
          </a:p>
        </p:txBody>
      </p:sp>
      <p:sp>
        <p:nvSpPr>
          <p:cNvPr id="6" name="TextBox 5"/>
          <p:cNvSpPr txBox="1"/>
          <p:nvPr/>
        </p:nvSpPr>
        <p:spPr>
          <a:xfrm>
            <a:off x="12192000" y="1562100"/>
            <a:ext cx="5257800" cy="3234219"/>
          </a:xfrm>
          <a:prstGeom prst="rect">
            <a:avLst/>
          </a:prstGeom>
          <a:noFill/>
        </p:spPr>
        <p:txBody>
          <a:bodyPr wrap="square" rtlCol="0">
            <a:spAutoFit/>
          </a:bodyPr>
          <a:lstStyle/>
          <a:p>
            <a:pPr>
              <a:lnSpc>
                <a:spcPct val="80000"/>
              </a:lnSpc>
            </a:pPr>
            <a:r>
              <a:rPr lang="en-US" sz="12500" b="1" dirty="0">
                <a:solidFill>
                  <a:schemeClr val="accent1"/>
                </a:solidFill>
                <a:latin typeface="+mj-lt"/>
                <a:cs typeface="Arial Black"/>
              </a:rPr>
              <a:t>NO,</a:t>
            </a:r>
          </a:p>
          <a:p>
            <a:pPr>
              <a:lnSpc>
                <a:spcPct val="80000"/>
              </a:lnSpc>
            </a:pPr>
            <a:r>
              <a:rPr lang="en-US" sz="12500" b="1" dirty="0">
                <a:solidFill>
                  <a:schemeClr val="accent1"/>
                </a:solidFill>
                <a:latin typeface="+mj-lt"/>
                <a:cs typeface="Arial Black"/>
              </a:rPr>
              <a:t>BUT…</a:t>
            </a:r>
            <a:endParaRPr lang="uk-UA" sz="12500" b="1" dirty="0">
              <a:solidFill>
                <a:schemeClr val="accent1"/>
              </a:solidFill>
              <a:latin typeface="+mj-lt"/>
              <a:cs typeface="Arial Black"/>
            </a:endParaRPr>
          </a:p>
        </p:txBody>
      </p:sp>
      <p:sp>
        <p:nvSpPr>
          <p:cNvPr id="7" name="TextBox 6"/>
          <p:cNvSpPr txBox="1"/>
          <p:nvPr/>
        </p:nvSpPr>
        <p:spPr>
          <a:xfrm>
            <a:off x="13658850" y="7714258"/>
            <a:ext cx="4114800" cy="646331"/>
          </a:xfrm>
          <a:prstGeom prst="rect">
            <a:avLst/>
          </a:prstGeom>
          <a:noFill/>
        </p:spPr>
        <p:txBody>
          <a:bodyPr wrap="square" rtlCol="0">
            <a:spAutoFit/>
          </a:bodyPr>
          <a:lstStyle/>
          <a:p>
            <a:pPr algn="r"/>
            <a:r>
              <a:rPr lang="en-US" sz="3600" b="1" dirty="0">
                <a:solidFill>
                  <a:schemeClr val="bg2"/>
                </a:solidFill>
              </a:rPr>
              <a:t> Is this allowed?</a:t>
            </a:r>
          </a:p>
        </p:txBody>
      </p:sp>
      <p:cxnSp>
        <p:nvCxnSpPr>
          <p:cNvPr id="4" name="Straight Connector 3"/>
          <p:cNvCxnSpPr/>
          <p:nvPr/>
        </p:nvCxnSpPr>
        <p:spPr>
          <a:xfrm>
            <a:off x="11582400" y="1714500"/>
            <a:ext cx="0" cy="579120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724400" y="9376946"/>
            <a:ext cx="9144000" cy="338554"/>
          </a:xfrm>
          <a:prstGeom prst="rect">
            <a:avLst/>
          </a:prstGeom>
          <a:noFill/>
        </p:spPr>
        <p:txBody>
          <a:bodyPr wrap="square" rtlCol="0">
            <a:spAutoFit/>
          </a:bodyPr>
          <a:lstStyle/>
          <a:p>
            <a:pPr algn="ctr"/>
            <a:r>
              <a:rPr lang="en-US" sz="1600" dirty="0">
                <a:solidFill>
                  <a:schemeClr val="bg1">
                    <a:lumMod val="25000"/>
                  </a:schemeClr>
                </a:solidFill>
                <a:latin typeface="Futura std"/>
                <a:cs typeface="Futura std"/>
              </a:rPr>
              <a:t>Content provided by the Music Publishers Association of the United States</a:t>
            </a:r>
            <a:endParaRPr lang="uk-UA" sz="1600" dirty="0">
              <a:solidFill>
                <a:schemeClr val="bg1">
                  <a:lumMod val="25000"/>
                </a:schemeClr>
              </a:solidFill>
              <a:latin typeface="Futura std"/>
              <a:cs typeface="Futura std"/>
            </a:endParaRPr>
          </a:p>
        </p:txBody>
      </p:sp>
      <p:sp>
        <p:nvSpPr>
          <p:cNvPr id="12" name="TextBox 11"/>
          <p:cNvSpPr txBox="1"/>
          <p:nvPr/>
        </p:nvSpPr>
        <p:spPr>
          <a:xfrm>
            <a:off x="5562600" y="1409700"/>
            <a:ext cx="5257800" cy="2862322"/>
          </a:xfrm>
          <a:prstGeom prst="rect">
            <a:avLst/>
          </a:prstGeom>
          <a:noFill/>
        </p:spPr>
        <p:txBody>
          <a:bodyPr wrap="square" rtlCol="0">
            <a:spAutoFit/>
          </a:bodyPr>
          <a:lstStyle/>
          <a:p>
            <a:pPr algn="r"/>
            <a:r>
              <a:rPr lang="en-US" sz="6000" b="1" dirty="0"/>
              <a:t>violation of copyright or fair use?</a:t>
            </a:r>
            <a:endParaRPr lang="uk-UA" sz="6000" b="1" dirty="0">
              <a:solidFill>
                <a:schemeClr val="accent1"/>
              </a:solidFill>
            </a:endParaRPr>
          </a:p>
        </p:txBody>
      </p:sp>
    </p:spTree>
    <p:extLst>
      <p:ext uri="{BB962C8B-B14F-4D97-AF65-F5344CB8AC3E}">
        <p14:creationId xmlns:p14="http://schemas.microsoft.com/office/powerpoint/2010/main" val="381047841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450" decel="100000" fill="hold"/>
                                        <p:tgtEl>
                                          <p:spTgt spid="6"/>
                                        </p:tgtEl>
                                        <p:attrNameLst>
                                          <p:attrName>ppt_y</p:attrName>
                                        </p:attrNameLst>
                                      </p:cBhvr>
                                      <p:tavLst>
                                        <p:tav tm="0">
                                          <p:val>
                                            <p:strVal val="#ppt_y+1"/>
                                          </p:val>
                                        </p:tav>
                                        <p:tav tm="100000">
                                          <p:val>
                                            <p:strVal val="#ppt_y-.03"/>
                                          </p:val>
                                        </p:tav>
                                      </p:tavLst>
                                    </p:anim>
                                    <p:anim calcmode="lin" valueType="num">
                                      <p:cBhvr>
                                        <p:cTn id="20" dur="50" accel="100000" fill="hold">
                                          <p:stCondLst>
                                            <p:cond delay="45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13144500" y="5143500"/>
            <a:ext cx="5143500" cy="5143500"/>
          </a:xfrm>
          <a:custGeom>
            <a:avLst/>
            <a:gdLst>
              <a:gd name="connsiteX0" fmla="*/ 5143500 w 5143500"/>
              <a:gd name="connsiteY0" fmla="*/ 0 h 5143500"/>
              <a:gd name="connsiteX1" fmla="*/ 5143500 w 5143500"/>
              <a:gd name="connsiteY1" fmla="*/ 5143500 h 5143500"/>
              <a:gd name="connsiteX2" fmla="*/ 0 w 5143500"/>
              <a:gd name="connsiteY2" fmla="*/ 5143500 h 5143500"/>
              <a:gd name="connsiteX3" fmla="*/ 5143500 w 5143500"/>
              <a:gd name="connsiteY3" fmla="*/ 0 h 5143500"/>
            </a:gdLst>
            <a:ahLst/>
            <a:cxnLst>
              <a:cxn ang="0">
                <a:pos x="connsiteX0" y="connsiteY0"/>
              </a:cxn>
              <a:cxn ang="0">
                <a:pos x="connsiteX1" y="connsiteY1"/>
              </a:cxn>
              <a:cxn ang="0">
                <a:pos x="connsiteX2" y="connsiteY2"/>
              </a:cxn>
              <a:cxn ang="0">
                <a:pos x="connsiteX3" y="connsiteY3"/>
              </a:cxn>
            </a:cxnLst>
            <a:rect l="l" t="t" r="r" b="b"/>
            <a:pathLst>
              <a:path w="5143500" h="5143500">
                <a:moveTo>
                  <a:pt x="5143500" y="0"/>
                </a:moveTo>
                <a:lnTo>
                  <a:pt x="5143500" y="5143500"/>
                </a:lnTo>
                <a:lnTo>
                  <a:pt x="0" y="5143500"/>
                </a:lnTo>
                <a:cubicBezTo>
                  <a:pt x="0" y="2302823"/>
                  <a:pt x="2302823" y="0"/>
                  <a:pt x="5143500" y="0"/>
                </a:cubicBezTo>
                <a:close/>
              </a:path>
            </a:pathLst>
          </a:cu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2" name="TextBox 1"/>
          <p:cNvSpPr txBox="1"/>
          <p:nvPr/>
        </p:nvSpPr>
        <p:spPr>
          <a:xfrm>
            <a:off x="2362200" y="4533900"/>
            <a:ext cx="8458200" cy="2146228"/>
          </a:xfrm>
          <a:prstGeom prst="rect">
            <a:avLst/>
          </a:prstGeom>
          <a:noFill/>
        </p:spPr>
        <p:txBody>
          <a:bodyPr wrap="square" rtlCol="0">
            <a:spAutoFit/>
          </a:bodyPr>
          <a:lstStyle/>
          <a:p>
            <a:pPr algn="r">
              <a:lnSpc>
                <a:spcPct val="120000"/>
              </a:lnSpc>
            </a:pPr>
            <a:r>
              <a:rPr lang="en-US" sz="2800" dirty="0">
                <a:solidFill>
                  <a:schemeClr val="tx2"/>
                </a:solidFill>
                <a:latin typeface="+mj-lt"/>
              </a:rPr>
              <a:t>One of your percussionists loses their music an hour before the concert, so you make an emergency copy, and destroy the copy immediately after the performance.</a:t>
            </a:r>
            <a:endParaRPr lang="uk-UA" sz="2800" dirty="0">
              <a:solidFill>
                <a:schemeClr val="tx2"/>
              </a:solidFill>
              <a:latin typeface="+mj-lt"/>
            </a:endParaRPr>
          </a:p>
        </p:txBody>
      </p:sp>
      <p:sp>
        <p:nvSpPr>
          <p:cNvPr id="6" name="TextBox 5"/>
          <p:cNvSpPr txBox="1"/>
          <p:nvPr/>
        </p:nvSpPr>
        <p:spPr>
          <a:xfrm>
            <a:off x="12192000" y="1562100"/>
            <a:ext cx="5257800" cy="3234219"/>
          </a:xfrm>
          <a:prstGeom prst="rect">
            <a:avLst/>
          </a:prstGeom>
          <a:noFill/>
        </p:spPr>
        <p:txBody>
          <a:bodyPr wrap="square" rtlCol="0">
            <a:spAutoFit/>
          </a:bodyPr>
          <a:lstStyle/>
          <a:p>
            <a:pPr>
              <a:lnSpc>
                <a:spcPct val="80000"/>
              </a:lnSpc>
            </a:pPr>
            <a:r>
              <a:rPr lang="en-US" sz="12500" b="1" dirty="0">
                <a:solidFill>
                  <a:schemeClr val="accent1"/>
                </a:solidFill>
                <a:latin typeface="+mj-lt"/>
                <a:cs typeface="Arial Black"/>
              </a:rPr>
              <a:t>NO,</a:t>
            </a:r>
          </a:p>
          <a:p>
            <a:pPr>
              <a:lnSpc>
                <a:spcPct val="80000"/>
              </a:lnSpc>
            </a:pPr>
            <a:r>
              <a:rPr lang="en-US" sz="12500" b="1" dirty="0">
                <a:solidFill>
                  <a:schemeClr val="accent1"/>
                </a:solidFill>
                <a:latin typeface="+mj-lt"/>
                <a:cs typeface="Arial Black"/>
              </a:rPr>
              <a:t>BUT…</a:t>
            </a:r>
            <a:endParaRPr lang="uk-UA" sz="12500" b="1" dirty="0">
              <a:solidFill>
                <a:schemeClr val="accent1"/>
              </a:solidFill>
              <a:latin typeface="+mj-lt"/>
              <a:cs typeface="Arial Black"/>
            </a:endParaRPr>
          </a:p>
        </p:txBody>
      </p:sp>
      <p:sp>
        <p:nvSpPr>
          <p:cNvPr id="7" name="TextBox 6"/>
          <p:cNvSpPr txBox="1"/>
          <p:nvPr/>
        </p:nvSpPr>
        <p:spPr>
          <a:xfrm>
            <a:off x="13487400" y="7909425"/>
            <a:ext cx="4114800" cy="646331"/>
          </a:xfrm>
          <a:prstGeom prst="rect">
            <a:avLst/>
          </a:prstGeom>
          <a:noFill/>
        </p:spPr>
        <p:txBody>
          <a:bodyPr wrap="square" rtlCol="0">
            <a:spAutoFit/>
          </a:bodyPr>
          <a:lstStyle/>
          <a:p>
            <a:pPr algn="r"/>
            <a:r>
              <a:rPr lang="en-US" sz="3600" b="1" dirty="0">
                <a:solidFill>
                  <a:schemeClr val="bg2"/>
                </a:solidFill>
              </a:rPr>
              <a:t> Is this legal?</a:t>
            </a:r>
          </a:p>
        </p:txBody>
      </p:sp>
      <p:cxnSp>
        <p:nvCxnSpPr>
          <p:cNvPr id="4" name="Straight Connector 3"/>
          <p:cNvCxnSpPr/>
          <p:nvPr/>
        </p:nvCxnSpPr>
        <p:spPr>
          <a:xfrm>
            <a:off x="11582400" y="1714500"/>
            <a:ext cx="0" cy="487680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724400" y="9376946"/>
            <a:ext cx="9144000" cy="338554"/>
          </a:xfrm>
          <a:prstGeom prst="rect">
            <a:avLst/>
          </a:prstGeom>
          <a:noFill/>
        </p:spPr>
        <p:txBody>
          <a:bodyPr wrap="square" rtlCol="0">
            <a:spAutoFit/>
          </a:bodyPr>
          <a:lstStyle/>
          <a:p>
            <a:pPr algn="ctr"/>
            <a:r>
              <a:rPr lang="en-US" sz="1600" dirty="0">
                <a:solidFill>
                  <a:schemeClr val="bg1">
                    <a:lumMod val="25000"/>
                  </a:schemeClr>
                </a:solidFill>
                <a:latin typeface="Futura std"/>
                <a:cs typeface="Futura std"/>
              </a:rPr>
              <a:t>Content provided by the Music Publishers Association of the United States</a:t>
            </a:r>
            <a:endParaRPr lang="uk-UA" sz="1600" dirty="0">
              <a:solidFill>
                <a:schemeClr val="bg1">
                  <a:lumMod val="25000"/>
                </a:schemeClr>
              </a:solidFill>
              <a:latin typeface="Futura std"/>
              <a:cs typeface="Futura std"/>
            </a:endParaRPr>
          </a:p>
        </p:txBody>
      </p:sp>
      <p:sp>
        <p:nvSpPr>
          <p:cNvPr id="12" name="TextBox 11"/>
          <p:cNvSpPr txBox="1"/>
          <p:nvPr/>
        </p:nvSpPr>
        <p:spPr>
          <a:xfrm>
            <a:off x="5562600" y="1409700"/>
            <a:ext cx="5257800" cy="2862322"/>
          </a:xfrm>
          <a:prstGeom prst="rect">
            <a:avLst/>
          </a:prstGeom>
          <a:noFill/>
        </p:spPr>
        <p:txBody>
          <a:bodyPr wrap="square" rtlCol="0">
            <a:spAutoFit/>
          </a:bodyPr>
          <a:lstStyle/>
          <a:p>
            <a:pPr algn="r"/>
            <a:r>
              <a:rPr lang="en-US" sz="6000" b="1" dirty="0"/>
              <a:t>violation of copyright or fair use?</a:t>
            </a:r>
            <a:endParaRPr lang="uk-UA" sz="6000" b="1" dirty="0">
              <a:solidFill>
                <a:schemeClr val="accent1"/>
              </a:solidFill>
            </a:endParaRPr>
          </a:p>
        </p:txBody>
      </p:sp>
    </p:spTree>
    <p:extLst>
      <p:ext uri="{BB962C8B-B14F-4D97-AF65-F5344CB8AC3E}">
        <p14:creationId xmlns:p14="http://schemas.microsoft.com/office/powerpoint/2010/main" val="1285276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900" decel="100000" fill="hold"/>
                                        <p:tgtEl>
                                          <p:spTgt spid="6"/>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2"/>
          </p:nvPr>
        </p:nvPicPr>
        <p:blipFill>
          <a:blip r:embed="rId3"/>
          <a:srcRect t="7813" b="7813"/>
          <a:stretch>
            <a:fillRect/>
          </a:stretch>
        </p:blipFill>
        <p:spPr/>
      </p:pic>
      <p:sp>
        <p:nvSpPr>
          <p:cNvPr id="6" name="Rectangle 5"/>
          <p:cNvSpPr/>
          <p:nvPr/>
        </p:nvSpPr>
        <p:spPr>
          <a:xfrm>
            <a:off x="0" y="0"/>
            <a:ext cx="18288000" cy="10287000"/>
          </a:xfrm>
          <a:prstGeom prst="rect">
            <a:avLst/>
          </a:prstGeom>
          <a:solidFill>
            <a:schemeClr val="accent1">
              <a:alpha val="5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60" name="TextBox 59"/>
          <p:cNvSpPr txBox="1"/>
          <p:nvPr/>
        </p:nvSpPr>
        <p:spPr>
          <a:xfrm>
            <a:off x="2523170" y="3390900"/>
            <a:ext cx="13707430" cy="2505301"/>
          </a:xfrm>
          <a:prstGeom prst="rect">
            <a:avLst/>
          </a:prstGeom>
          <a:noFill/>
          <a:effectLst>
            <a:outerShdw blurRad="635000" dist="254000" dir="5400000" algn="t" rotWithShape="0">
              <a:prstClr val="black"/>
            </a:outerShdw>
          </a:effectLst>
        </p:spPr>
        <p:txBody>
          <a:bodyPr wrap="square" rtlCol="0">
            <a:spAutoFit/>
          </a:bodyPr>
          <a:lstStyle/>
          <a:p>
            <a:pPr algn="ctr">
              <a:lnSpc>
                <a:spcPct val="80000"/>
              </a:lnSpc>
            </a:pPr>
            <a:r>
              <a:rPr lang="en-US" sz="9600" dirty="0">
                <a:solidFill>
                  <a:schemeClr val="bg1"/>
                </a:solidFill>
                <a:latin typeface="+mj-lt"/>
              </a:rPr>
              <a:t>Is it really THAT easy to get caught?</a:t>
            </a:r>
            <a:endParaRPr lang="uk-UA" sz="9600" dirty="0">
              <a:solidFill>
                <a:schemeClr val="bg1"/>
              </a:solidFill>
              <a:latin typeface="+mj-lt"/>
            </a:endParaRPr>
          </a:p>
        </p:txBody>
      </p:sp>
      <p:sp>
        <p:nvSpPr>
          <p:cNvPr id="9" name="Rectangle 8"/>
          <p:cNvSpPr/>
          <p:nvPr userDrawn="1"/>
        </p:nvSpPr>
        <p:spPr>
          <a:xfrm>
            <a:off x="0" y="6362701"/>
            <a:ext cx="18288000" cy="3924300"/>
          </a:xfrm>
          <a:prstGeom prst="rect">
            <a:avLst/>
          </a:prstGeom>
          <a:solidFill>
            <a:schemeClr val="tx1">
              <a:alpha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4" name="TextBox 23"/>
          <p:cNvSpPr txBox="1"/>
          <p:nvPr/>
        </p:nvSpPr>
        <p:spPr>
          <a:xfrm>
            <a:off x="1371600" y="6896100"/>
            <a:ext cx="4075011" cy="1200329"/>
          </a:xfrm>
          <a:prstGeom prst="rect">
            <a:avLst/>
          </a:prstGeom>
          <a:noFill/>
        </p:spPr>
        <p:txBody>
          <a:bodyPr wrap="square" rtlCol="0">
            <a:spAutoFit/>
          </a:bodyPr>
          <a:lstStyle/>
          <a:p>
            <a:pPr marL="571500" indent="-571500">
              <a:buFont typeface="Wingdings" charset="2"/>
              <a:buChar char="ü"/>
            </a:pPr>
            <a:r>
              <a:rPr lang="en-US" sz="3600" dirty="0">
                <a:solidFill>
                  <a:schemeClr val="bg1"/>
                </a:solidFill>
                <a:latin typeface="+mj-lt"/>
              </a:rPr>
              <a:t>You never know who’s watching</a:t>
            </a:r>
            <a:endParaRPr lang="uk-UA" sz="3600" dirty="0">
              <a:solidFill>
                <a:schemeClr val="bg1"/>
              </a:solidFill>
              <a:latin typeface="+mj-lt"/>
            </a:endParaRPr>
          </a:p>
        </p:txBody>
      </p:sp>
      <p:sp>
        <p:nvSpPr>
          <p:cNvPr id="54" name="TextBox 53"/>
          <p:cNvSpPr txBox="1"/>
          <p:nvPr/>
        </p:nvSpPr>
        <p:spPr>
          <a:xfrm>
            <a:off x="4998180" y="7775114"/>
            <a:ext cx="2282522" cy="646331"/>
          </a:xfrm>
          <a:prstGeom prst="rect">
            <a:avLst/>
          </a:prstGeom>
          <a:noFill/>
        </p:spPr>
        <p:txBody>
          <a:bodyPr wrap="square" rtlCol="0">
            <a:spAutoFit/>
          </a:bodyPr>
          <a:lstStyle/>
          <a:p>
            <a:pPr algn="ctr"/>
            <a:endParaRPr lang="uk-UA" sz="3600" dirty="0">
              <a:solidFill>
                <a:schemeClr val="bg1"/>
              </a:solidFill>
              <a:latin typeface="+mj-lt"/>
            </a:endParaRPr>
          </a:p>
        </p:txBody>
      </p:sp>
      <p:grpSp>
        <p:nvGrpSpPr>
          <p:cNvPr id="4" name="Group 3"/>
          <p:cNvGrpSpPr/>
          <p:nvPr/>
        </p:nvGrpSpPr>
        <p:grpSpPr>
          <a:xfrm>
            <a:off x="6400800" y="6896100"/>
            <a:ext cx="5257800" cy="1711786"/>
            <a:chOff x="6400800" y="6896100"/>
            <a:chExt cx="5257800" cy="1711786"/>
          </a:xfrm>
        </p:grpSpPr>
        <p:sp>
          <p:nvSpPr>
            <p:cNvPr id="62" name="TextBox 61"/>
            <p:cNvSpPr txBox="1"/>
            <p:nvPr/>
          </p:nvSpPr>
          <p:spPr>
            <a:xfrm>
              <a:off x="6400800" y="6896100"/>
              <a:ext cx="5257800" cy="1200329"/>
            </a:xfrm>
            <a:prstGeom prst="rect">
              <a:avLst/>
            </a:prstGeom>
            <a:noFill/>
          </p:spPr>
          <p:txBody>
            <a:bodyPr wrap="square" rtlCol="0">
              <a:spAutoFit/>
            </a:bodyPr>
            <a:lstStyle/>
            <a:p>
              <a:pPr marL="571500" indent="-571500">
                <a:buFont typeface="Wingdings" charset="2"/>
                <a:buChar char="ü"/>
              </a:pPr>
              <a:r>
                <a:rPr lang="en-US" sz="3600" dirty="0">
                  <a:solidFill>
                    <a:schemeClr val="bg1"/>
                  </a:solidFill>
                  <a:latin typeface="+mj-lt"/>
                </a:rPr>
                <a:t>Intentional vs. unintentional</a:t>
              </a:r>
              <a:endParaRPr lang="uk-UA" sz="3600" dirty="0">
                <a:solidFill>
                  <a:schemeClr val="bg1"/>
                </a:solidFill>
                <a:latin typeface="+mj-lt"/>
              </a:endParaRPr>
            </a:p>
          </p:txBody>
        </p:sp>
        <p:sp>
          <p:nvSpPr>
            <p:cNvPr id="63" name="TextBox 62"/>
            <p:cNvSpPr txBox="1"/>
            <p:nvPr/>
          </p:nvSpPr>
          <p:spPr>
            <a:xfrm>
              <a:off x="6992412" y="8146221"/>
              <a:ext cx="4056588" cy="461665"/>
            </a:xfrm>
            <a:prstGeom prst="rect">
              <a:avLst/>
            </a:prstGeom>
            <a:noFill/>
          </p:spPr>
          <p:txBody>
            <a:bodyPr wrap="square" rtlCol="0">
              <a:spAutoFit/>
            </a:bodyPr>
            <a:lstStyle/>
            <a:p>
              <a:r>
                <a:rPr lang="en-US" sz="2400" dirty="0">
                  <a:solidFill>
                    <a:schemeClr val="accent2"/>
                  </a:solidFill>
                </a:rPr>
                <a:t>There is NO difference!</a:t>
              </a:r>
              <a:endParaRPr lang="uk-UA" sz="2400" dirty="0">
                <a:solidFill>
                  <a:schemeClr val="accent2"/>
                </a:solidFill>
              </a:endParaRPr>
            </a:p>
          </p:txBody>
        </p:sp>
      </p:grpSp>
      <p:grpSp>
        <p:nvGrpSpPr>
          <p:cNvPr id="10" name="Group 9"/>
          <p:cNvGrpSpPr/>
          <p:nvPr/>
        </p:nvGrpSpPr>
        <p:grpSpPr>
          <a:xfrm>
            <a:off x="11430000" y="6896100"/>
            <a:ext cx="6248400" cy="2205120"/>
            <a:chOff x="11430000" y="6896100"/>
            <a:chExt cx="6248400" cy="2205120"/>
          </a:xfrm>
        </p:grpSpPr>
        <p:sp>
          <p:nvSpPr>
            <p:cNvPr id="75" name="TextBox 74"/>
            <p:cNvSpPr txBox="1"/>
            <p:nvPr/>
          </p:nvSpPr>
          <p:spPr>
            <a:xfrm>
              <a:off x="11430000" y="6896100"/>
              <a:ext cx="4123742" cy="646331"/>
            </a:xfrm>
            <a:prstGeom prst="rect">
              <a:avLst/>
            </a:prstGeom>
            <a:noFill/>
          </p:spPr>
          <p:txBody>
            <a:bodyPr wrap="square" rtlCol="0">
              <a:spAutoFit/>
            </a:bodyPr>
            <a:lstStyle/>
            <a:p>
              <a:pPr marL="571500" indent="-571500">
                <a:buFont typeface="Wingdings" charset="2"/>
                <a:buChar char="ü"/>
              </a:pPr>
              <a:r>
                <a:rPr lang="en-US" sz="3600" dirty="0">
                  <a:solidFill>
                    <a:schemeClr val="bg1"/>
                  </a:solidFill>
                  <a:latin typeface="+mj-lt"/>
                </a:rPr>
                <a:t>Stories:</a:t>
              </a:r>
              <a:endParaRPr lang="uk-UA" sz="3600" dirty="0">
                <a:solidFill>
                  <a:schemeClr val="bg1"/>
                </a:solidFill>
                <a:latin typeface="+mj-lt"/>
              </a:endParaRPr>
            </a:p>
          </p:txBody>
        </p:sp>
        <p:sp>
          <p:nvSpPr>
            <p:cNvPr id="76" name="TextBox 75"/>
            <p:cNvSpPr txBox="1"/>
            <p:nvPr/>
          </p:nvSpPr>
          <p:spPr>
            <a:xfrm>
              <a:off x="12039599" y="7531560"/>
              <a:ext cx="5638801" cy="1569660"/>
            </a:xfrm>
            <a:prstGeom prst="rect">
              <a:avLst/>
            </a:prstGeom>
            <a:noFill/>
          </p:spPr>
          <p:txBody>
            <a:bodyPr wrap="square" rtlCol="0">
              <a:spAutoFit/>
            </a:bodyPr>
            <a:lstStyle/>
            <a:p>
              <a:pPr marL="342900" indent="-342900">
                <a:buFont typeface="Arial"/>
                <a:buChar char="•"/>
              </a:pPr>
              <a:r>
                <a:rPr lang="en-US" sz="2400" dirty="0" err="1">
                  <a:solidFill>
                    <a:schemeClr val="accent2"/>
                  </a:solidFill>
                </a:rPr>
                <a:t>NAfME</a:t>
              </a:r>
              <a:r>
                <a:rPr lang="en-US" sz="2400" dirty="0">
                  <a:solidFill>
                    <a:schemeClr val="accent2"/>
                  </a:solidFill>
                </a:rPr>
                <a:t> member Heather and parents posting a concert video: “I had no idea we could get in trouble for what parents did!”</a:t>
              </a:r>
              <a:endParaRPr lang="uk-UA" sz="2400" dirty="0">
                <a:solidFill>
                  <a:schemeClr val="accent2"/>
                </a:solidFill>
              </a:endParaRPr>
            </a:p>
          </p:txBody>
        </p:sp>
      </p:grpSp>
      <p:sp>
        <p:nvSpPr>
          <p:cNvPr id="35" name="TextBox 34"/>
          <p:cNvSpPr txBox="1"/>
          <p:nvPr/>
        </p:nvSpPr>
        <p:spPr>
          <a:xfrm>
            <a:off x="4724400" y="9376946"/>
            <a:ext cx="9144000" cy="338554"/>
          </a:xfrm>
          <a:prstGeom prst="rect">
            <a:avLst/>
          </a:prstGeom>
          <a:noFill/>
        </p:spPr>
        <p:txBody>
          <a:bodyPr wrap="square" rtlCol="0">
            <a:spAutoFit/>
          </a:bodyPr>
          <a:lstStyle/>
          <a:p>
            <a:pPr algn="ctr"/>
            <a:r>
              <a:rPr lang="en-US" sz="1600" dirty="0">
                <a:solidFill>
                  <a:schemeClr val="bg1"/>
                </a:solidFill>
                <a:latin typeface="Futura std"/>
                <a:cs typeface="Futura std"/>
              </a:rPr>
              <a:t>Content provided by the Music Publishers Association of the United States</a:t>
            </a:r>
            <a:endParaRPr lang="uk-UA" sz="1600" dirty="0">
              <a:solidFill>
                <a:schemeClr val="bg1"/>
              </a:solidFill>
              <a:latin typeface="Futura std"/>
              <a:cs typeface="Futura std"/>
            </a:endParaRPr>
          </a:p>
        </p:txBody>
      </p:sp>
    </p:spTree>
    <p:extLst>
      <p:ext uri="{BB962C8B-B14F-4D97-AF65-F5344CB8AC3E}">
        <p14:creationId xmlns:p14="http://schemas.microsoft.com/office/powerpoint/2010/main" val="172781815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p:cTn id="7" dur="500" fill="hold"/>
                                        <p:tgtEl>
                                          <p:spTgt spid="60"/>
                                        </p:tgtEl>
                                        <p:attrNameLst>
                                          <p:attrName>ppt_w</p:attrName>
                                        </p:attrNameLst>
                                      </p:cBhvr>
                                      <p:tavLst>
                                        <p:tav tm="0">
                                          <p:val>
                                            <p:fltVal val="0"/>
                                          </p:val>
                                        </p:tav>
                                        <p:tav tm="100000">
                                          <p:val>
                                            <p:strVal val="#ppt_w"/>
                                          </p:val>
                                        </p:tav>
                                      </p:tavLst>
                                    </p:anim>
                                    <p:anim calcmode="lin" valueType="num">
                                      <p:cBhvr>
                                        <p:cTn id="8" dur="500" fill="hold"/>
                                        <p:tgtEl>
                                          <p:spTgt spid="60"/>
                                        </p:tgtEl>
                                        <p:attrNameLst>
                                          <p:attrName>ppt_h</p:attrName>
                                        </p:attrNameLst>
                                      </p:cBhvr>
                                      <p:tavLst>
                                        <p:tav tm="0">
                                          <p:val>
                                            <p:fltVal val="0"/>
                                          </p:val>
                                        </p:tav>
                                        <p:tav tm="100000">
                                          <p:val>
                                            <p:strVal val="#ppt_h"/>
                                          </p:val>
                                        </p:tav>
                                      </p:tavLst>
                                    </p:anim>
                                    <p:animEffect transition="in" filter="fade">
                                      <p:cBhvr>
                                        <p:cTn id="9" dur="500"/>
                                        <p:tgtEl>
                                          <p:spTgt spid="60"/>
                                        </p:tgtEl>
                                      </p:cBhvr>
                                    </p:animEffect>
                                  </p:childTnLst>
                                </p:cTn>
                              </p:par>
                              <p:par>
                                <p:cTn id="10" presetID="26" presetClass="emph" presetSubtype="0" fill="hold" grpId="0" nodeType="withEffect">
                                  <p:stCondLst>
                                    <p:cond delay="0"/>
                                  </p:stCondLst>
                                  <p:childTnLst>
                                    <p:animEffect transition="out" filter="fade">
                                      <p:cBhvr>
                                        <p:cTn id="11" dur="500" tmFilter="0, 0; .2, .5; .8, .5; 1, 0"/>
                                        <p:tgtEl>
                                          <p:spTgt spid="6"/>
                                        </p:tgtEl>
                                      </p:cBhvr>
                                    </p:animEffect>
                                    <p:animScale>
                                      <p:cBhvr>
                                        <p:cTn id="12" dur="250" autoRev="1" fill="hold"/>
                                        <p:tgtEl>
                                          <p:spTgt spid="6"/>
                                        </p:tgtEl>
                                      </p:cBhvr>
                                      <p:by x="105000" y="105000"/>
                                    </p:animScale>
                                  </p:childTnLst>
                                </p:cTn>
                              </p:par>
                              <p:par>
                                <p:cTn id="13" presetID="37"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1000"/>
                                        <p:tgtEl>
                                          <p:spTgt spid="24"/>
                                        </p:tgtEl>
                                      </p:cBhvr>
                                    </p:animEffect>
                                    <p:anim calcmode="lin" valueType="num">
                                      <p:cBhvr>
                                        <p:cTn id="16" dur="1000" fill="hold"/>
                                        <p:tgtEl>
                                          <p:spTgt spid="24"/>
                                        </p:tgtEl>
                                        <p:attrNameLst>
                                          <p:attrName>ppt_x</p:attrName>
                                        </p:attrNameLst>
                                      </p:cBhvr>
                                      <p:tavLst>
                                        <p:tav tm="0">
                                          <p:val>
                                            <p:strVal val="#ppt_x"/>
                                          </p:val>
                                        </p:tav>
                                        <p:tav tm="100000">
                                          <p:val>
                                            <p:strVal val="#ppt_x"/>
                                          </p:val>
                                        </p:tav>
                                      </p:tavLst>
                                    </p:anim>
                                    <p:anim calcmode="lin" valueType="num">
                                      <p:cBhvr>
                                        <p:cTn id="17" dur="900" decel="100000" fill="hold"/>
                                        <p:tgtEl>
                                          <p:spTgt spid="2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par>
                                <p:cTn id="19" presetID="37"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900" decel="100000" fill="hold"/>
                                        <p:tgtEl>
                                          <p:spTgt spid="4"/>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900" decel="100000" fill="hold"/>
                                        <p:tgtEl>
                                          <p:spTgt spid="10"/>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0" grpId="0"/>
      <p:bldP spid="2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6819900" cy="1350370"/>
          </a:xfrm>
        </p:spPr>
        <p:txBody>
          <a:bodyPr/>
          <a:lstStyle/>
          <a:p>
            <a:r>
              <a:rPr lang="en-US" dirty="0">
                <a:solidFill>
                  <a:schemeClr val="accent1"/>
                </a:solidFill>
              </a:rPr>
              <a:t>how often does copyright </a:t>
            </a:r>
            <a:r>
              <a:rPr lang="en-US" dirty="0"/>
              <a:t>play into your life?</a:t>
            </a:r>
            <a:endParaRPr lang="uk-UA" dirty="0"/>
          </a:p>
        </p:txBody>
      </p:sp>
      <p:sp>
        <p:nvSpPr>
          <p:cNvPr id="3" name="Slide Number Placeholder 2"/>
          <p:cNvSpPr>
            <a:spLocks noGrp="1"/>
          </p:cNvSpPr>
          <p:nvPr>
            <p:ph type="sldNum" sz="quarter" idx="10"/>
          </p:nvPr>
        </p:nvSpPr>
        <p:spPr/>
        <p:txBody>
          <a:bodyPr/>
          <a:lstStyle/>
          <a:p>
            <a:pPr algn="l"/>
            <a:r>
              <a:rPr lang="en-US"/>
              <a:t>page</a:t>
            </a:r>
          </a:p>
          <a:p>
            <a:pPr algn="l"/>
            <a:r>
              <a:rPr lang="en-US"/>
              <a:t>0</a:t>
            </a:r>
            <a:fld id="{37D409AB-2201-4E18-8A34-C31753AD9B06}" type="slidenum">
              <a:rPr smtClean="0"/>
              <a:pPr algn="l"/>
              <a:t>44</a:t>
            </a:fld>
            <a:endParaRPr/>
          </a:p>
        </p:txBody>
      </p:sp>
      <p:grpSp>
        <p:nvGrpSpPr>
          <p:cNvPr id="7" name="Group 6"/>
          <p:cNvGrpSpPr/>
          <p:nvPr/>
        </p:nvGrpSpPr>
        <p:grpSpPr>
          <a:xfrm>
            <a:off x="9601200" y="3014246"/>
            <a:ext cx="7162800" cy="4796254"/>
            <a:chOff x="9601200" y="2743200"/>
            <a:chExt cx="7162800" cy="4796254"/>
          </a:xfrm>
        </p:grpSpPr>
        <p:sp>
          <p:nvSpPr>
            <p:cNvPr id="11" name="Rectangle 10"/>
            <p:cNvSpPr/>
            <p:nvPr/>
          </p:nvSpPr>
          <p:spPr>
            <a:xfrm>
              <a:off x="9601200" y="4153912"/>
              <a:ext cx="7086600" cy="3385542"/>
            </a:xfrm>
            <a:prstGeom prst="rect">
              <a:avLst/>
            </a:prstGeom>
          </p:spPr>
          <p:txBody>
            <a:bodyPr wrap="square">
              <a:spAutoFit/>
            </a:bodyPr>
            <a:lstStyle/>
            <a:p>
              <a:pPr marL="342900" indent="-342900">
                <a:lnSpc>
                  <a:spcPct val="150000"/>
                </a:lnSpc>
                <a:buFont typeface="Arial"/>
                <a:buChar char="•"/>
              </a:pPr>
              <a:r>
                <a:rPr lang="en-US" sz="2400" dirty="0">
                  <a:solidFill>
                    <a:schemeClr val="tx2"/>
                  </a:solidFill>
                  <a:latin typeface="+mj-lt"/>
                </a:rPr>
                <a:t>Concerts</a:t>
              </a:r>
            </a:p>
            <a:p>
              <a:pPr marL="342900" indent="-342900">
                <a:lnSpc>
                  <a:spcPct val="150000"/>
                </a:lnSpc>
                <a:buFont typeface="Arial"/>
                <a:buChar char="•"/>
              </a:pPr>
              <a:r>
                <a:rPr lang="en-US" sz="2400" dirty="0">
                  <a:solidFill>
                    <a:schemeClr val="tx2"/>
                  </a:solidFill>
                  <a:latin typeface="+mj-lt"/>
                </a:rPr>
                <a:t>Recordings</a:t>
              </a:r>
            </a:p>
            <a:p>
              <a:pPr marL="342900" indent="-342900">
                <a:lnSpc>
                  <a:spcPct val="150000"/>
                </a:lnSpc>
                <a:buFont typeface="Arial"/>
                <a:buChar char="•"/>
              </a:pPr>
              <a:r>
                <a:rPr lang="en-US" sz="2400" dirty="0">
                  <a:solidFill>
                    <a:schemeClr val="tx2"/>
                  </a:solidFill>
                  <a:latin typeface="+mj-lt"/>
                </a:rPr>
                <a:t>Repertoire selection</a:t>
              </a:r>
            </a:p>
            <a:p>
              <a:pPr marL="342900" indent="-342900">
                <a:lnSpc>
                  <a:spcPct val="150000"/>
                </a:lnSpc>
                <a:buFont typeface="Arial"/>
                <a:buChar char="•"/>
              </a:pPr>
              <a:r>
                <a:rPr lang="en-US" sz="2400" dirty="0">
                  <a:solidFill>
                    <a:schemeClr val="tx2"/>
                  </a:solidFill>
                  <a:latin typeface="+mj-lt"/>
                </a:rPr>
                <a:t>Traveling with ensembles</a:t>
              </a:r>
            </a:p>
            <a:p>
              <a:pPr marL="342900" indent="-342900">
                <a:lnSpc>
                  <a:spcPct val="150000"/>
                </a:lnSpc>
                <a:buFont typeface="Arial"/>
                <a:buChar char="•"/>
              </a:pPr>
              <a:r>
                <a:rPr lang="en-US" sz="2400" dirty="0">
                  <a:solidFill>
                    <a:schemeClr val="tx2"/>
                  </a:solidFill>
                  <a:latin typeface="+mj-lt"/>
                </a:rPr>
                <a:t>Educational productions or arrangements</a:t>
              </a:r>
            </a:p>
            <a:p>
              <a:pPr marL="342900" indent="-342900">
                <a:lnSpc>
                  <a:spcPct val="150000"/>
                </a:lnSpc>
                <a:buFont typeface="Arial"/>
                <a:buChar char="•"/>
              </a:pPr>
              <a:r>
                <a:rPr lang="en-US" sz="2400" dirty="0">
                  <a:solidFill>
                    <a:schemeClr val="tx2"/>
                  </a:solidFill>
                  <a:latin typeface="+mj-lt"/>
                </a:rPr>
                <a:t>Giving out ANYTHING (recordings, prints, etc.)</a:t>
              </a:r>
            </a:p>
          </p:txBody>
        </p:sp>
        <p:sp>
          <p:nvSpPr>
            <p:cNvPr id="13" name="Rectangle 12"/>
            <p:cNvSpPr/>
            <p:nvPr/>
          </p:nvSpPr>
          <p:spPr>
            <a:xfrm>
              <a:off x="9601200" y="2743200"/>
              <a:ext cx="7162800" cy="1200329"/>
            </a:xfrm>
            <a:prstGeom prst="rect">
              <a:avLst/>
            </a:prstGeom>
          </p:spPr>
          <p:txBody>
            <a:bodyPr wrap="square">
              <a:spAutoFit/>
            </a:bodyPr>
            <a:lstStyle/>
            <a:p>
              <a:r>
                <a:rPr lang="en-US" sz="3600" dirty="0">
                  <a:latin typeface="+mj-lt"/>
                </a:rPr>
                <a:t>what are the times you should be aware of copyright infringement?</a:t>
              </a:r>
              <a:endParaRPr lang="en-US" sz="3200" dirty="0">
                <a:solidFill>
                  <a:schemeClr val="accent2"/>
                </a:solidFill>
                <a:latin typeface="+mj-lt"/>
              </a:endParaRPr>
            </a:p>
          </p:txBody>
        </p:sp>
      </p:grpSp>
      <p:sp>
        <p:nvSpPr>
          <p:cNvPr id="10" name="TextBox 9"/>
          <p:cNvSpPr txBox="1"/>
          <p:nvPr/>
        </p:nvSpPr>
        <p:spPr>
          <a:xfrm>
            <a:off x="1447800" y="5420261"/>
            <a:ext cx="5943600" cy="1323439"/>
          </a:xfrm>
          <a:prstGeom prst="rect">
            <a:avLst/>
          </a:prstGeom>
          <a:noFill/>
        </p:spPr>
        <p:txBody>
          <a:bodyPr wrap="square" rtlCol="0">
            <a:spAutoFit/>
          </a:bodyPr>
          <a:lstStyle/>
          <a:p>
            <a:r>
              <a:rPr lang="en-US" sz="4000" b="1" dirty="0"/>
              <a:t>“Am I cheating someone out of money?”</a:t>
            </a:r>
          </a:p>
        </p:txBody>
      </p:sp>
      <p:sp>
        <p:nvSpPr>
          <p:cNvPr id="14" name="TextBox 13"/>
          <p:cNvSpPr txBox="1"/>
          <p:nvPr/>
        </p:nvSpPr>
        <p:spPr>
          <a:xfrm>
            <a:off x="4724400" y="9376946"/>
            <a:ext cx="9144000" cy="338554"/>
          </a:xfrm>
          <a:prstGeom prst="rect">
            <a:avLst/>
          </a:prstGeom>
          <a:noFill/>
        </p:spPr>
        <p:txBody>
          <a:bodyPr wrap="square" rtlCol="0">
            <a:spAutoFit/>
          </a:bodyPr>
          <a:lstStyle/>
          <a:p>
            <a:pPr algn="ctr"/>
            <a:r>
              <a:rPr lang="en-US" sz="1600" dirty="0">
                <a:solidFill>
                  <a:schemeClr val="bg1">
                    <a:lumMod val="25000"/>
                  </a:schemeClr>
                </a:solidFill>
                <a:latin typeface="Futura std"/>
                <a:cs typeface="Futura std"/>
              </a:rPr>
              <a:t>Content provided by the Music Publishers Association of the United States</a:t>
            </a:r>
            <a:endParaRPr lang="uk-UA" sz="1600" dirty="0">
              <a:solidFill>
                <a:schemeClr val="bg1">
                  <a:lumMod val="25000"/>
                </a:schemeClr>
              </a:solidFill>
              <a:latin typeface="Futura std"/>
              <a:cs typeface="Futura std"/>
            </a:endParaRPr>
          </a:p>
        </p:txBody>
      </p:sp>
      <p:sp>
        <p:nvSpPr>
          <p:cNvPr id="15" name="TextBox 14"/>
          <p:cNvSpPr txBox="1"/>
          <p:nvPr/>
        </p:nvSpPr>
        <p:spPr>
          <a:xfrm>
            <a:off x="10439401" y="571500"/>
            <a:ext cx="4991098" cy="1754327"/>
          </a:xfrm>
          <a:prstGeom prst="rect">
            <a:avLst/>
          </a:prstGeom>
          <a:noFill/>
        </p:spPr>
        <p:txBody>
          <a:bodyPr wrap="square" rtlCol="0">
            <a:spAutoFit/>
          </a:bodyPr>
          <a:lstStyle/>
          <a:p>
            <a:pPr algn="r"/>
            <a:r>
              <a:rPr lang="en-US" sz="3600" b="1" dirty="0">
                <a:solidFill>
                  <a:srgbClr val="0A091B"/>
                </a:solidFill>
              </a:rPr>
              <a:t>“I know </a:t>
            </a:r>
            <a:r>
              <a:rPr lang="en-US" sz="3600" b="1" dirty="0">
                <a:solidFill>
                  <a:srgbClr val="FB2A2F"/>
                </a:solidFill>
              </a:rPr>
              <a:t>what I’m doing is safe</a:t>
            </a:r>
            <a:r>
              <a:rPr lang="en-US" sz="3600" b="1" dirty="0">
                <a:solidFill>
                  <a:srgbClr val="0A091B"/>
                </a:solidFill>
              </a:rPr>
              <a:t>, so it doesn’t affect me.”</a:t>
            </a:r>
          </a:p>
        </p:txBody>
      </p:sp>
      <p:sp>
        <p:nvSpPr>
          <p:cNvPr id="17" name="TextBox 16"/>
          <p:cNvSpPr txBox="1"/>
          <p:nvPr/>
        </p:nvSpPr>
        <p:spPr>
          <a:xfrm>
            <a:off x="1447800" y="2976146"/>
            <a:ext cx="7162800" cy="2308324"/>
          </a:xfrm>
          <a:prstGeom prst="rect">
            <a:avLst/>
          </a:prstGeom>
          <a:noFill/>
        </p:spPr>
        <p:txBody>
          <a:bodyPr wrap="square" rtlCol="0">
            <a:spAutoFit/>
          </a:bodyPr>
          <a:lstStyle/>
          <a:p>
            <a:r>
              <a:rPr lang="en-US" sz="7200" b="1" dirty="0"/>
              <a:t>More than you </a:t>
            </a:r>
          </a:p>
          <a:p>
            <a:r>
              <a:rPr lang="en-US" sz="7200" b="1" dirty="0"/>
              <a:t>might think.</a:t>
            </a:r>
          </a:p>
        </p:txBody>
      </p:sp>
      <p:grpSp>
        <p:nvGrpSpPr>
          <p:cNvPr id="9" name="Group 8"/>
          <p:cNvGrpSpPr/>
          <p:nvPr/>
        </p:nvGrpSpPr>
        <p:grpSpPr>
          <a:xfrm>
            <a:off x="15925800" y="685175"/>
            <a:ext cx="1600200" cy="1600200"/>
            <a:chOff x="15925800" y="685175"/>
            <a:chExt cx="1600200" cy="1600200"/>
          </a:xfrm>
        </p:grpSpPr>
        <p:sp>
          <p:nvSpPr>
            <p:cNvPr id="16" name="Oval 15"/>
            <p:cNvSpPr/>
            <p:nvPr/>
          </p:nvSpPr>
          <p:spPr>
            <a:xfrm>
              <a:off x="15925800" y="685175"/>
              <a:ext cx="1600200" cy="1600200"/>
            </a:xfrm>
            <a:prstGeom prst="ellipse">
              <a:avLst/>
            </a:prstGeom>
            <a:solidFill>
              <a:schemeClr val="bg1"/>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pic>
          <p:nvPicPr>
            <p:cNvPr id="8" name="Picture 7" descr="key.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30600" y="970280"/>
              <a:ext cx="1049020" cy="1049020"/>
            </a:xfrm>
            <a:prstGeom prst="rect">
              <a:avLst/>
            </a:prstGeom>
          </p:spPr>
        </p:pic>
      </p:grpSp>
    </p:spTree>
    <p:extLst>
      <p:ext uri="{BB962C8B-B14F-4D97-AF65-F5344CB8AC3E}">
        <p14:creationId xmlns:p14="http://schemas.microsoft.com/office/powerpoint/2010/main" val="3122474492"/>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400300"/>
            <a:ext cx="18288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bg1"/>
              </a:solidFill>
            </a:endParaRPr>
          </a:p>
        </p:txBody>
      </p:sp>
      <p:sp>
        <p:nvSpPr>
          <p:cNvPr id="7" name="Title 6"/>
          <p:cNvSpPr>
            <a:spLocks noGrp="1"/>
          </p:cNvSpPr>
          <p:nvPr>
            <p:ph type="title"/>
          </p:nvPr>
        </p:nvSpPr>
        <p:spPr>
          <a:xfrm>
            <a:off x="876300" y="571411"/>
            <a:ext cx="7810500" cy="1350370"/>
          </a:xfrm>
        </p:spPr>
        <p:txBody>
          <a:bodyPr/>
          <a:lstStyle/>
          <a:p>
            <a:r>
              <a:rPr lang="en-US" dirty="0"/>
              <a:t>how can I educate my </a:t>
            </a:r>
            <a:r>
              <a:rPr lang="en-US" dirty="0">
                <a:solidFill>
                  <a:schemeClr val="accent1"/>
                </a:solidFill>
              </a:rPr>
              <a:t>students about copyright?</a:t>
            </a:r>
            <a:endParaRPr lang="uk-UA" dirty="0">
              <a:solidFill>
                <a:schemeClr val="accent1"/>
              </a:solidFill>
            </a:endParaRPr>
          </a:p>
        </p:txBody>
      </p:sp>
      <p:sp>
        <p:nvSpPr>
          <p:cNvPr id="25" name="Slide Number Placeholder 24"/>
          <p:cNvSpPr>
            <a:spLocks noGrp="1"/>
          </p:cNvSpPr>
          <p:nvPr>
            <p:ph type="sldNum" sz="quarter" idx="10"/>
          </p:nvPr>
        </p:nvSpPr>
        <p:spPr/>
        <p:txBody>
          <a:bodyPr/>
          <a:lstStyle/>
          <a:p>
            <a:pPr algn="l"/>
            <a:r>
              <a:rPr lang="en-US"/>
              <a:t>page</a:t>
            </a:r>
          </a:p>
          <a:p>
            <a:pPr algn="l"/>
            <a:r>
              <a:rPr lang="en-US"/>
              <a:t>0</a:t>
            </a:r>
            <a:fld id="{37D409AB-2201-4E18-8A34-C31753AD9B06}" type="slidenum">
              <a:rPr smtClean="0"/>
              <a:pPr algn="l"/>
              <a:t>45</a:t>
            </a:fld>
            <a:endParaRPr/>
          </a:p>
        </p:txBody>
      </p:sp>
      <p:cxnSp>
        <p:nvCxnSpPr>
          <p:cNvPr id="27" name="Straight Connector 26"/>
          <p:cNvCxnSpPr/>
          <p:nvPr/>
        </p:nvCxnSpPr>
        <p:spPr>
          <a:xfrm>
            <a:off x="6515101" y="3619500"/>
            <a:ext cx="0" cy="3200400"/>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371600" y="3467100"/>
            <a:ext cx="4572000" cy="3416320"/>
          </a:xfrm>
          <a:prstGeom prst="rect">
            <a:avLst/>
          </a:prstGeom>
          <a:noFill/>
        </p:spPr>
        <p:txBody>
          <a:bodyPr wrap="square" rtlCol="0">
            <a:spAutoFit/>
          </a:bodyPr>
          <a:lstStyle/>
          <a:p>
            <a:r>
              <a:rPr lang="en-US" sz="3600" dirty="0">
                <a:solidFill>
                  <a:schemeClr val="accent1"/>
                </a:solidFill>
                <a:latin typeface="+mj-lt"/>
              </a:rPr>
              <a:t>Lead by Example: </a:t>
            </a:r>
            <a:r>
              <a:rPr lang="en-US" sz="3600" dirty="0">
                <a:solidFill>
                  <a:srgbClr val="F2F2F5"/>
                </a:solidFill>
                <a:latin typeface="+mj-lt"/>
              </a:rPr>
              <a:t>Think about what you’re teaching your students about copyright, especially with the internet.</a:t>
            </a:r>
            <a:endParaRPr lang="uk-UA" sz="3600" dirty="0">
              <a:solidFill>
                <a:srgbClr val="F2F2F5"/>
              </a:solidFill>
              <a:latin typeface="+mj-lt"/>
            </a:endParaRPr>
          </a:p>
        </p:txBody>
      </p:sp>
      <p:sp>
        <p:nvSpPr>
          <p:cNvPr id="43" name="TextBox 42"/>
          <p:cNvSpPr txBox="1"/>
          <p:nvPr/>
        </p:nvSpPr>
        <p:spPr>
          <a:xfrm>
            <a:off x="7217859" y="3467100"/>
            <a:ext cx="3829050" cy="1852815"/>
          </a:xfrm>
          <a:prstGeom prst="rect">
            <a:avLst/>
          </a:prstGeom>
          <a:noFill/>
        </p:spPr>
        <p:txBody>
          <a:bodyPr wrap="square" rtlCol="0">
            <a:spAutoFit/>
          </a:bodyPr>
          <a:lstStyle/>
          <a:p>
            <a:pPr>
              <a:lnSpc>
                <a:spcPct val="120000"/>
              </a:lnSpc>
            </a:pPr>
            <a:r>
              <a:rPr lang="en-US" sz="2400" dirty="0">
                <a:solidFill>
                  <a:schemeClr val="bg1"/>
                </a:solidFill>
              </a:rPr>
              <a:t>Maybe consider a small portion about copyright in your lessons, or as an</a:t>
            </a:r>
          </a:p>
          <a:p>
            <a:pPr>
              <a:lnSpc>
                <a:spcPct val="120000"/>
              </a:lnSpc>
            </a:pPr>
            <a:r>
              <a:rPr lang="en-US" sz="2400" dirty="0">
                <a:solidFill>
                  <a:schemeClr val="bg1"/>
                </a:solidFill>
              </a:rPr>
              <a:t>end-of-year topic.</a:t>
            </a:r>
            <a:endParaRPr lang="uk-UA" sz="2400" dirty="0">
              <a:solidFill>
                <a:schemeClr val="bg1"/>
              </a:solidFill>
            </a:endParaRPr>
          </a:p>
        </p:txBody>
      </p:sp>
      <p:cxnSp>
        <p:nvCxnSpPr>
          <p:cNvPr id="24" name="Straight Connector 23"/>
          <p:cNvCxnSpPr/>
          <p:nvPr/>
        </p:nvCxnSpPr>
        <p:spPr>
          <a:xfrm>
            <a:off x="11887200" y="3619500"/>
            <a:ext cx="0" cy="3200400"/>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2630150" y="3467100"/>
            <a:ext cx="4667250" cy="2296013"/>
          </a:xfrm>
          <a:prstGeom prst="rect">
            <a:avLst/>
          </a:prstGeom>
          <a:noFill/>
        </p:spPr>
        <p:txBody>
          <a:bodyPr wrap="square" rtlCol="0">
            <a:spAutoFit/>
          </a:bodyPr>
          <a:lstStyle/>
          <a:p>
            <a:pPr>
              <a:lnSpc>
                <a:spcPct val="120000"/>
              </a:lnSpc>
            </a:pPr>
            <a:r>
              <a:rPr lang="en-US" sz="2400" dirty="0">
                <a:solidFill>
                  <a:schemeClr val="bg1"/>
                </a:solidFill>
              </a:rPr>
              <a:t>To recap why this is important – here is a short video that details copyright’s TRUE importance:</a:t>
            </a:r>
          </a:p>
          <a:p>
            <a:pPr>
              <a:lnSpc>
                <a:spcPct val="120000"/>
              </a:lnSpc>
            </a:pPr>
            <a:endParaRPr lang="en-US" sz="2400" dirty="0">
              <a:solidFill>
                <a:schemeClr val="bg1"/>
              </a:solidFill>
            </a:endParaRPr>
          </a:p>
          <a:p>
            <a:pPr>
              <a:lnSpc>
                <a:spcPct val="120000"/>
              </a:lnSpc>
            </a:pPr>
            <a:endParaRPr lang="uk-UA" sz="2400" dirty="0">
              <a:solidFill>
                <a:schemeClr val="bg1"/>
              </a:solidFill>
            </a:endParaRPr>
          </a:p>
        </p:txBody>
      </p:sp>
      <p:sp>
        <p:nvSpPr>
          <p:cNvPr id="28" name="Rectangle 27"/>
          <p:cNvSpPr/>
          <p:nvPr/>
        </p:nvSpPr>
        <p:spPr>
          <a:xfrm>
            <a:off x="12649200" y="5524500"/>
            <a:ext cx="5105400" cy="1384995"/>
          </a:xfrm>
          <a:prstGeom prst="rect">
            <a:avLst/>
          </a:prstGeom>
        </p:spPr>
        <p:txBody>
          <a:bodyPr wrap="square">
            <a:spAutoFit/>
          </a:bodyPr>
          <a:lstStyle/>
          <a:p>
            <a:r>
              <a:rPr lang="en-US" sz="2800" dirty="0">
                <a:solidFill>
                  <a:schemeClr val="accent1"/>
                </a:solidFill>
                <a:latin typeface="+mj-lt"/>
                <a:hlinkClick r:id="rId3"/>
              </a:rPr>
              <a:t>Educational video </a:t>
            </a:r>
          </a:p>
          <a:p>
            <a:r>
              <a:rPr lang="en-US" sz="2800" dirty="0">
                <a:solidFill>
                  <a:schemeClr val="accent1"/>
                </a:solidFill>
                <a:latin typeface="+mj-lt"/>
                <a:hlinkClick r:id="rId3"/>
              </a:rPr>
              <a:t>explaining copyright </a:t>
            </a:r>
          </a:p>
          <a:p>
            <a:r>
              <a:rPr lang="en-US" sz="2800" dirty="0">
                <a:solidFill>
                  <a:schemeClr val="accent1"/>
                </a:solidFill>
                <a:latin typeface="+mj-lt"/>
                <a:hlinkClick r:id="rId3"/>
              </a:rPr>
              <a:t>morals and implications</a:t>
            </a:r>
            <a:endParaRPr lang="en-US" sz="2800" dirty="0">
              <a:solidFill>
                <a:schemeClr val="accent1"/>
              </a:solidFill>
              <a:latin typeface="+mj-lt"/>
            </a:endParaRPr>
          </a:p>
        </p:txBody>
      </p:sp>
    </p:spTree>
    <p:extLst>
      <p:ext uri="{BB962C8B-B14F-4D97-AF65-F5344CB8AC3E}">
        <p14:creationId xmlns:p14="http://schemas.microsoft.com/office/powerpoint/2010/main" val="3712335772"/>
      </p:ext>
    </p:extLst>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5448300" cy="1338828"/>
          </a:xfrm>
        </p:spPr>
        <p:txBody>
          <a:bodyPr/>
          <a:lstStyle/>
          <a:p>
            <a:r>
              <a:rPr lang="en-US" dirty="0"/>
              <a:t>our</a:t>
            </a:r>
            <a:br>
              <a:rPr lang="en-US" dirty="0"/>
            </a:br>
            <a:r>
              <a:rPr lang="en-US" dirty="0">
                <a:solidFill>
                  <a:schemeClr val="accent1"/>
                </a:solidFill>
              </a:rPr>
              <a:t>contacts</a:t>
            </a:r>
            <a:endParaRPr lang="uk-UA" dirty="0">
              <a:solidFill>
                <a:schemeClr val="accent1"/>
              </a:solidFill>
            </a:endParaRPr>
          </a:p>
        </p:txBody>
      </p:sp>
      <p:sp>
        <p:nvSpPr>
          <p:cNvPr id="3" name="Slide Number Placeholder 2"/>
          <p:cNvSpPr>
            <a:spLocks noGrp="1"/>
          </p:cNvSpPr>
          <p:nvPr>
            <p:ph type="sldNum" sz="quarter" idx="10"/>
          </p:nvPr>
        </p:nvSpPr>
        <p:spPr/>
        <p:txBody>
          <a:bodyPr/>
          <a:lstStyle/>
          <a:p>
            <a:pPr algn="l"/>
            <a:r>
              <a:rPr lang="en-US"/>
              <a:t>page</a:t>
            </a:r>
          </a:p>
          <a:p>
            <a:pPr algn="l"/>
            <a:r>
              <a:rPr lang="en-US"/>
              <a:t>0</a:t>
            </a:r>
            <a:fld id="{37D409AB-2201-4E18-8A34-C31753AD9B06}" type="slidenum">
              <a:rPr smtClean="0"/>
              <a:pPr algn="l"/>
              <a:t>46</a:t>
            </a:fld>
            <a:endParaRPr/>
          </a:p>
        </p:txBody>
      </p:sp>
      <p:grpSp>
        <p:nvGrpSpPr>
          <p:cNvPr id="4" name="Group 3"/>
          <p:cNvGrpSpPr/>
          <p:nvPr/>
        </p:nvGrpSpPr>
        <p:grpSpPr>
          <a:xfrm>
            <a:off x="3700462" y="3990565"/>
            <a:ext cx="3657600" cy="2428981"/>
            <a:chOff x="3700462" y="3990565"/>
            <a:chExt cx="3657600" cy="2428981"/>
          </a:xfrm>
        </p:grpSpPr>
        <p:sp>
          <p:nvSpPr>
            <p:cNvPr id="20" name="TextBox 19"/>
            <p:cNvSpPr txBox="1"/>
            <p:nvPr/>
          </p:nvSpPr>
          <p:spPr>
            <a:xfrm>
              <a:off x="3700462" y="3990565"/>
              <a:ext cx="3518347" cy="646331"/>
            </a:xfrm>
            <a:prstGeom prst="rect">
              <a:avLst/>
            </a:prstGeom>
            <a:noFill/>
          </p:spPr>
          <p:txBody>
            <a:bodyPr wrap="square" rtlCol="0">
              <a:spAutoFit/>
            </a:bodyPr>
            <a:lstStyle/>
            <a:p>
              <a:r>
                <a:rPr lang="en-US" sz="3600" dirty="0">
                  <a:latin typeface="+mj-lt"/>
                </a:rPr>
                <a:t>address</a:t>
              </a:r>
              <a:endParaRPr lang="uk-UA" sz="3600" dirty="0">
                <a:latin typeface="+mj-lt"/>
              </a:endParaRPr>
            </a:p>
          </p:txBody>
        </p:sp>
        <p:sp>
          <p:nvSpPr>
            <p:cNvPr id="21" name="TextBox 20"/>
            <p:cNvSpPr txBox="1"/>
            <p:nvPr/>
          </p:nvSpPr>
          <p:spPr>
            <a:xfrm>
              <a:off x="3700462" y="5096107"/>
              <a:ext cx="3657600" cy="1323439"/>
            </a:xfrm>
            <a:prstGeom prst="rect">
              <a:avLst/>
            </a:prstGeom>
            <a:noFill/>
          </p:spPr>
          <p:txBody>
            <a:bodyPr wrap="square" rtlCol="0">
              <a:spAutoFit/>
            </a:bodyPr>
            <a:lstStyle/>
            <a:p>
              <a:r>
                <a:rPr lang="en-US" sz="2000" dirty="0"/>
                <a:t>Music Publishers Association of the United States</a:t>
              </a:r>
            </a:p>
            <a:p>
              <a:r>
                <a:rPr lang="en-US" sz="2000" dirty="0"/>
                <a:t>243 5th Ave, Suite 236</a:t>
              </a:r>
            </a:p>
            <a:p>
              <a:r>
                <a:rPr lang="en-US" sz="2000" dirty="0"/>
                <a:t>New York, NY  10016</a:t>
              </a:r>
            </a:p>
          </p:txBody>
        </p:sp>
        <p:cxnSp>
          <p:nvCxnSpPr>
            <p:cNvPr id="5" name="Straight Connector 4"/>
            <p:cNvCxnSpPr/>
            <p:nvPr/>
          </p:nvCxnSpPr>
          <p:spPr>
            <a:xfrm>
              <a:off x="3810000" y="4762500"/>
              <a:ext cx="762000" cy="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6" name="Group 5"/>
          <p:cNvGrpSpPr/>
          <p:nvPr/>
        </p:nvGrpSpPr>
        <p:grpSpPr>
          <a:xfrm>
            <a:off x="8174831" y="3990565"/>
            <a:ext cx="3657600" cy="2118306"/>
            <a:chOff x="8174831" y="3990565"/>
            <a:chExt cx="3657600" cy="2118306"/>
          </a:xfrm>
        </p:grpSpPr>
        <p:sp>
          <p:nvSpPr>
            <p:cNvPr id="22" name="TextBox 21"/>
            <p:cNvSpPr txBox="1"/>
            <p:nvPr/>
          </p:nvSpPr>
          <p:spPr>
            <a:xfrm>
              <a:off x="8174831" y="3990565"/>
              <a:ext cx="3657600" cy="646331"/>
            </a:xfrm>
            <a:prstGeom prst="rect">
              <a:avLst/>
            </a:prstGeom>
            <a:noFill/>
          </p:spPr>
          <p:txBody>
            <a:bodyPr wrap="square" rtlCol="0">
              <a:spAutoFit/>
            </a:bodyPr>
            <a:lstStyle/>
            <a:p>
              <a:r>
                <a:rPr lang="en-US" sz="3600" dirty="0">
                  <a:latin typeface="+mj-lt"/>
                </a:rPr>
                <a:t>email</a:t>
              </a:r>
              <a:endParaRPr lang="uk-UA" sz="3600" dirty="0">
                <a:latin typeface="+mj-lt"/>
              </a:endParaRPr>
            </a:p>
          </p:txBody>
        </p:sp>
        <p:sp>
          <p:nvSpPr>
            <p:cNvPr id="18" name="TextBox 17"/>
            <p:cNvSpPr txBox="1"/>
            <p:nvPr/>
          </p:nvSpPr>
          <p:spPr>
            <a:xfrm>
              <a:off x="8174831" y="5093208"/>
              <a:ext cx="3339548" cy="1015663"/>
            </a:xfrm>
            <a:prstGeom prst="rect">
              <a:avLst/>
            </a:prstGeom>
            <a:noFill/>
          </p:spPr>
          <p:txBody>
            <a:bodyPr wrap="square" rtlCol="0">
              <a:spAutoFit/>
            </a:bodyPr>
            <a:lstStyle/>
            <a:p>
              <a:pPr>
                <a:lnSpc>
                  <a:spcPct val="150000"/>
                </a:lnSpc>
              </a:pPr>
              <a:r>
                <a:rPr lang="en-US" sz="2000" dirty="0">
                  <a:hlinkClick r:id="rId3"/>
                </a:rPr>
                <a:t>admin@mpa.org</a:t>
              </a:r>
              <a:endParaRPr lang="en-US" sz="2000" dirty="0"/>
            </a:p>
            <a:p>
              <a:pPr>
                <a:lnSpc>
                  <a:spcPct val="150000"/>
                </a:lnSpc>
              </a:pPr>
              <a:endParaRPr lang="en-US" sz="2000" dirty="0"/>
            </a:p>
          </p:txBody>
        </p:sp>
        <p:cxnSp>
          <p:nvCxnSpPr>
            <p:cNvPr id="23" name="Straight Connector 22"/>
            <p:cNvCxnSpPr/>
            <p:nvPr/>
          </p:nvCxnSpPr>
          <p:spPr>
            <a:xfrm>
              <a:off x="8305800" y="4762500"/>
              <a:ext cx="762000" cy="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12007805" y="3990565"/>
            <a:ext cx="3657600" cy="2579971"/>
            <a:chOff x="12649200" y="3990565"/>
            <a:chExt cx="3657600" cy="2579971"/>
          </a:xfrm>
        </p:grpSpPr>
        <p:sp>
          <p:nvSpPr>
            <p:cNvPr id="25" name="TextBox 24"/>
            <p:cNvSpPr txBox="1"/>
            <p:nvPr/>
          </p:nvSpPr>
          <p:spPr>
            <a:xfrm>
              <a:off x="12649200" y="3990565"/>
              <a:ext cx="3657600" cy="646331"/>
            </a:xfrm>
            <a:prstGeom prst="rect">
              <a:avLst/>
            </a:prstGeom>
            <a:noFill/>
          </p:spPr>
          <p:txBody>
            <a:bodyPr wrap="square" rtlCol="0">
              <a:spAutoFit/>
            </a:bodyPr>
            <a:lstStyle/>
            <a:p>
              <a:r>
                <a:rPr lang="en-US" sz="3600" dirty="0">
                  <a:latin typeface="+mj-lt"/>
                </a:rPr>
                <a:t>online</a:t>
              </a:r>
              <a:endParaRPr lang="uk-UA" sz="3600" dirty="0">
                <a:latin typeface="+mj-lt"/>
              </a:endParaRPr>
            </a:p>
          </p:txBody>
        </p:sp>
        <p:sp>
          <p:nvSpPr>
            <p:cNvPr id="26" name="TextBox 25"/>
            <p:cNvSpPr txBox="1"/>
            <p:nvPr/>
          </p:nvSpPr>
          <p:spPr>
            <a:xfrm>
              <a:off x="12649200" y="5093208"/>
              <a:ext cx="3657600" cy="1477328"/>
            </a:xfrm>
            <a:prstGeom prst="rect">
              <a:avLst/>
            </a:prstGeom>
            <a:noFill/>
          </p:spPr>
          <p:txBody>
            <a:bodyPr wrap="square" rtlCol="0">
              <a:spAutoFit/>
            </a:bodyPr>
            <a:lstStyle/>
            <a:p>
              <a:pPr>
                <a:lnSpc>
                  <a:spcPct val="150000"/>
                </a:lnSpc>
              </a:pPr>
              <a:r>
                <a:rPr lang="en-US" sz="2000" dirty="0"/>
                <a:t>mpa.org</a:t>
              </a:r>
            </a:p>
            <a:p>
              <a:pPr>
                <a:lnSpc>
                  <a:spcPct val="150000"/>
                </a:lnSpc>
              </a:pPr>
              <a:r>
                <a:rPr lang="en-US" sz="2000" dirty="0"/>
                <a:t>facebook.com/</a:t>
              </a:r>
              <a:r>
                <a:rPr lang="en-US" sz="2000" dirty="0" err="1"/>
                <a:t>MPAoftheUSA</a:t>
              </a:r>
              <a:endParaRPr lang="en-US" sz="2000" dirty="0"/>
            </a:p>
            <a:p>
              <a:pPr>
                <a:lnSpc>
                  <a:spcPct val="150000"/>
                </a:lnSpc>
              </a:pPr>
              <a:r>
                <a:rPr lang="en-US" sz="2000" dirty="0"/>
                <a:t>@</a:t>
              </a:r>
              <a:r>
                <a:rPr lang="en-US" sz="2000" dirty="0" err="1"/>
                <a:t>MPAoftheUSA</a:t>
              </a:r>
              <a:endParaRPr lang="en-US" sz="2000" dirty="0"/>
            </a:p>
          </p:txBody>
        </p:sp>
        <p:cxnSp>
          <p:nvCxnSpPr>
            <p:cNvPr id="27" name="Straight Connector 26"/>
            <p:cNvCxnSpPr/>
            <p:nvPr/>
          </p:nvCxnSpPr>
          <p:spPr>
            <a:xfrm>
              <a:off x="12801600" y="4762500"/>
              <a:ext cx="762000" cy="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43264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981700" y="4208502"/>
            <a:ext cx="6324600" cy="2123658"/>
          </a:xfrm>
          <a:prstGeom prst="rect">
            <a:avLst/>
          </a:prstGeom>
          <a:noFill/>
        </p:spPr>
        <p:txBody>
          <a:bodyPr wrap="square" rtlCol="0">
            <a:spAutoFit/>
          </a:bodyPr>
          <a:lstStyle/>
          <a:p>
            <a:pPr algn="ctr"/>
            <a:r>
              <a:rPr lang="en-US" sz="6600" b="1" dirty="0">
                <a:solidFill>
                  <a:schemeClr val="accent1"/>
                </a:solidFill>
                <a:ea typeface="Lato Semibold" panose="020F0502020204030203" pitchFamily="34" charset="0"/>
                <a:cs typeface="Lato Semibold" panose="020F0502020204030203" pitchFamily="34" charset="0"/>
              </a:rPr>
              <a:t>thank you. </a:t>
            </a:r>
            <a:r>
              <a:rPr lang="en-US" sz="6600" b="1" dirty="0">
                <a:ea typeface="Lato Semibold" panose="020F0502020204030203" pitchFamily="34" charset="0"/>
                <a:cs typeface="Lato Semibold" panose="020F0502020204030203" pitchFamily="34" charset="0"/>
              </a:rPr>
              <a:t>questions?</a:t>
            </a:r>
            <a:endParaRPr lang="ru-RU" sz="6600" b="1" dirty="0">
              <a:ea typeface="Lato Semibold" panose="020F0502020204030203" pitchFamily="34" charset="0"/>
              <a:cs typeface="Lato Semibold" panose="020F0502020204030203" pitchFamily="34" charset="0"/>
            </a:endParaRPr>
          </a:p>
        </p:txBody>
      </p:sp>
      <p:grpSp>
        <p:nvGrpSpPr>
          <p:cNvPr id="4" name="Group 3"/>
          <p:cNvGrpSpPr/>
          <p:nvPr/>
        </p:nvGrpSpPr>
        <p:grpSpPr>
          <a:xfrm>
            <a:off x="6156325" y="4076700"/>
            <a:ext cx="685800" cy="685800"/>
            <a:chOff x="6324600" y="4114799"/>
            <a:chExt cx="685800" cy="685800"/>
          </a:xfrm>
        </p:grpSpPr>
        <p:cxnSp>
          <p:nvCxnSpPr>
            <p:cNvPr id="6" name="Straight Connector 5"/>
            <p:cNvCxnSpPr/>
            <p:nvPr/>
          </p:nvCxnSpPr>
          <p:spPr>
            <a:xfrm flipV="1">
              <a:off x="6324600" y="4114799"/>
              <a:ext cx="0" cy="685800"/>
            </a:xfrm>
            <a:prstGeom prst="line">
              <a:avLst/>
            </a:prstGeom>
            <a:ln w="381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324600" y="4114799"/>
              <a:ext cx="685800" cy="0"/>
            </a:xfrm>
            <a:prstGeom prst="line">
              <a:avLst/>
            </a:prstGeom>
            <a:ln w="381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rot="10800000">
            <a:off x="11445875" y="5829300"/>
            <a:ext cx="685800" cy="685800"/>
            <a:chOff x="6324600" y="4114799"/>
            <a:chExt cx="685800" cy="685800"/>
          </a:xfrm>
        </p:grpSpPr>
        <p:cxnSp>
          <p:nvCxnSpPr>
            <p:cNvPr id="9" name="Straight Connector 8"/>
            <p:cNvCxnSpPr/>
            <p:nvPr/>
          </p:nvCxnSpPr>
          <p:spPr>
            <a:xfrm flipV="1">
              <a:off x="6324600" y="4114799"/>
              <a:ext cx="0" cy="685800"/>
            </a:xfrm>
            <a:prstGeom prst="line">
              <a:avLst/>
            </a:prstGeom>
            <a:ln w="381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324600" y="4114799"/>
              <a:ext cx="685800" cy="0"/>
            </a:xfrm>
            <a:prstGeom prst="line">
              <a:avLst/>
            </a:prstGeom>
            <a:ln w="381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1008678"/>
      </p:ext>
    </p:extLst>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300" y="571411"/>
            <a:ext cx="5448300" cy="1338828"/>
          </a:xfrm>
        </p:spPr>
        <p:txBody>
          <a:bodyPr/>
          <a:lstStyle/>
          <a:p>
            <a:r>
              <a:rPr lang="en-US" dirty="0"/>
              <a:t>what is </a:t>
            </a:r>
            <a:r>
              <a:rPr lang="en-US" dirty="0">
                <a:solidFill>
                  <a:schemeClr val="accent1"/>
                </a:solidFill>
              </a:rPr>
              <a:t/>
            </a:r>
            <a:br>
              <a:rPr lang="en-US" dirty="0">
                <a:solidFill>
                  <a:schemeClr val="accent1"/>
                </a:solidFill>
              </a:rPr>
            </a:br>
            <a:r>
              <a:rPr lang="en-US" dirty="0">
                <a:solidFill>
                  <a:schemeClr val="accent1"/>
                </a:solidFill>
              </a:rPr>
              <a:t>copyright?</a:t>
            </a:r>
            <a:endParaRPr lang="uk-UA" dirty="0">
              <a:solidFill>
                <a:schemeClr val="accent1"/>
              </a:solidFill>
            </a:endParaRPr>
          </a:p>
        </p:txBody>
      </p:sp>
      <p:sp>
        <p:nvSpPr>
          <p:cNvPr id="3" name="Slide Number Placeholder 2"/>
          <p:cNvSpPr>
            <a:spLocks noGrp="1"/>
          </p:cNvSpPr>
          <p:nvPr>
            <p:ph type="sldNum" sz="quarter" idx="10"/>
          </p:nvPr>
        </p:nvSpPr>
        <p:spPr/>
        <p:txBody>
          <a:bodyPr/>
          <a:lstStyle/>
          <a:p>
            <a:pPr algn="l"/>
            <a:r>
              <a:rPr lang="en-US"/>
              <a:t>page</a:t>
            </a:r>
          </a:p>
          <a:p>
            <a:pPr algn="l"/>
            <a:r>
              <a:rPr lang="en-US"/>
              <a:t>0</a:t>
            </a:r>
            <a:fld id="{37D409AB-2201-4E18-8A34-C31753AD9B06}" type="slidenum">
              <a:rPr smtClean="0"/>
              <a:pPr algn="l"/>
              <a:t>5</a:t>
            </a:fld>
            <a:endParaRPr/>
          </a:p>
        </p:txBody>
      </p:sp>
      <p:sp>
        <p:nvSpPr>
          <p:cNvPr id="10" name="Rectangle 9"/>
          <p:cNvSpPr/>
          <p:nvPr/>
        </p:nvSpPr>
        <p:spPr>
          <a:xfrm>
            <a:off x="0" y="2400300"/>
            <a:ext cx="10972800" cy="61722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6" name="Rectangle 15"/>
          <p:cNvSpPr/>
          <p:nvPr/>
        </p:nvSpPr>
        <p:spPr>
          <a:xfrm>
            <a:off x="1371600" y="4305300"/>
            <a:ext cx="9271000" cy="1785104"/>
          </a:xfrm>
          <a:prstGeom prst="rect">
            <a:avLst/>
          </a:prstGeom>
        </p:spPr>
        <p:txBody>
          <a:bodyPr wrap="square">
            <a:spAutoFit/>
          </a:bodyPr>
          <a:lstStyle/>
          <a:p>
            <a:pPr marL="342900" indent="-342900">
              <a:lnSpc>
                <a:spcPct val="110000"/>
              </a:lnSpc>
              <a:buFont typeface="Arial"/>
              <a:buChar char="•"/>
            </a:pPr>
            <a:r>
              <a:rPr lang="en-US" sz="2000" dirty="0">
                <a:solidFill>
                  <a:schemeClr val="bg1"/>
                </a:solidFill>
              </a:rPr>
              <a:t>Reproduce copyrighted work (copies, phono records: print, audio and video) </a:t>
            </a:r>
          </a:p>
          <a:p>
            <a:pPr marL="342900" indent="-342900">
              <a:lnSpc>
                <a:spcPct val="110000"/>
              </a:lnSpc>
              <a:buFont typeface="Arial"/>
              <a:buChar char="•"/>
            </a:pPr>
            <a:r>
              <a:rPr lang="en-US" sz="2000" dirty="0">
                <a:solidFill>
                  <a:schemeClr val="bg1"/>
                </a:solidFill>
              </a:rPr>
              <a:t>Distribute copies of the copyrighted work</a:t>
            </a:r>
          </a:p>
          <a:p>
            <a:pPr marL="342900" indent="-342900">
              <a:lnSpc>
                <a:spcPct val="110000"/>
              </a:lnSpc>
              <a:buFont typeface="Arial"/>
              <a:buChar char="•"/>
            </a:pPr>
            <a:r>
              <a:rPr lang="en-US" sz="2000" dirty="0">
                <a:solidFill>
                  <a:schemeClr val="bg1"/>
                </a:solidFill>
              </a:rPr>
              <a:t>Perform or display the copyrighted work publicly</a:t>
            </a:r>
          </a:p>
          <a:p>
            <a:pPr marL="342900" indent="-342900">
              <a:lnSpc>
                <a:spcPct val="110000"/>
              </a:lnSpc>
              <a:buFont typeface="Arial"/>
              <a:buChar char="•"/>
            </a:pPr>
            <a:r>
              <a:rPr lang="en-US" sz="2000" dirty="0">
                <a:solidFill>
                  <a:schemeClr val="bg1"/>
                </a:solidFill>
              </a:rPr>
              <a:t>Prepare derivative works based on the copyrighted work (arrangements, translations, adaptations, etc.)</a:t>
            </a:r>
          </a:p>
        </p:txBody>
      </p:sp>
      <p:sp>
        <p:nvSpPr>
          <p:cNvPr id="17" name="Rectangle 16"/>
          <p:cNvSpPr/>
          <p:nvPr/>
        </p:nvSpPr>
        <p:spPr>
          <a:xfrm>
            <a:off x="889000" y="3569945"/>
            <a:ext cx="9245600" cy="618374"/>
          </a:xfrm>
          <a:prstGeom prst="rect">
            <a:avLst/>
          </a:prstGeom>
        </p:spPr>
        <p:txBody>
          <a:bodyPr wrap="square">
            <a:spAutoFit/>
          </a:bodyPr>
          <a:lstStyle/>
          <a:p>
            <a:pPr marL="457200" indent="-457200">
              <a:lnSpc>
                <a:spcPct val="150000"/>
              </a:lnSpc>
              <a:buFont typeface="Wingdings" charset="2"/>
              <a:buChar char="ü"/>
            </a:pPr>
            <a:r>
              <a:rPr lang="en-US" sz="2600" dirty="0">
                <a:solidFill>
                  <a:srgbClr val="F2F2F5"/>
                </a:solidFill>
                <a:latin typeface="+mj-lt"/>
              </a:rPr>
              <a:t>Exclusive rights include the rights to:</a:t>
            </a:r>
          </a:p>
        </p:txBody>
      </p:sp>
      <p:pic>
        <p:nvPicPr>
          <p:cNvPr id="4" name="Picture Placeholder 3"/>
          <p:cNvPicPr>
            <a:picLocks noGrp="1" noChangeAspect="1"/>
          </p:cNvPicPr>
          <p:nvPr>
            <p:ph type="pic" sz="quarter" idx="11"/>
          </p:nvPr>
        </p:nvPicPr>
        <p:blipFill>
          <a:blip r:embed="rId3"/>
          <a:srcRect t="3307" b="3307"/>
          <a:stretch>
            <a:fillRect/>
          </a:stretch>
        </p:blipFill>
        <p:spPr>
          <a:xfrm>
            <a:off x="10972800" y="2400300"/>
            <a:ext cx="7315200" cy="6172200"/>
          </a:xfrm>
        </p:spPr>
      </p:pic>
      <p:sp>
        <p:nvSpPr>
          <p:cNvPr id="18" name="Rectangle 17"/>
          <p:cNvSpPr/>
          <p:nvPr/>
        </p:nvSpPr>
        <p:spPr>
          <a:xfrm>
            <a:off x="838200" y="6210300"/>
            <a:ext cx="8712200" cy="492443"/>
          </a:xfrm>
          <a:prstGeom prst="rect">
            <a:avLst/>
          </a:prstGeom>
        </p:spPr>
        <p:txBody>
          <a:bodyPr wrap="square">
            <a:spAutoFit/>
          </a:bodyPr>
          <a:lstStyle/>
          <a:p>
            <a:pPr marL="457200" indent="-457200">
              <a:buFont typeface="Wingdings" charset="2"/>
              <a:buChar char="ü"/>
            </a:pPr>
            <a:r>
              <a:rPr lang="en-US" sz="2600" dirty="0">
                <a:solidFill>
                  <a:schemeClr val="bg1"/>
                </a:solidFill>
                <a:latin typeface="+mj-lt"/>
              </a:rPr>
              <a:t>Original works of authorship fixed in a tangible medium</a:t>
            </a:r>
            <a:endParaRPr lang="en-US" sz="2600" dirty="0">
              <a:solidFill>
                <a:srgbClr val="F2F2F5"/>
              </a:solidFill>
              <a:latin typeface="+mj-lt"/>
            </a:endParaRPr>
          </a:p>
        </p:txBody>
      </p:sp>
      <p:sp>
        <p:nvSpPr>
          <p:cNvPr id="23" name="Rectangle 22"/>
          <p:cNvSpPr/>
          <p:nvPr/>
        </p:nvSpPr>
        <p:spPr>
          <a:xfrm>
            <a:off x="838200" y="6819900"/>
            <a:ext cx="8712200" cy="1200329"/>
          </a:xfrm>
          <a:prstGeom prst="rect">
            <a:avLst/>
          </a:prstGeom>
        </p:spPr>
        <p:txBody>
          <a:bodyPr wrap="square">
            <a:spAutoFit/>
          </a:bodyPr>
          <a:lstStyle/>
          <a:p>
            <a:pPr>
              <a:lnSpc>
                <a:spcPct val="150000"/>
              </a:lnSpc>
            </a:pPr>
            <a:r>
              <a:rPr lang="en-US" sz="2400" dirty="0">
                <a:solidFill>
                  <a:schemeClr val="bg1"/>
                </a:solidFill>
                <a:latin typeface="+mj-lt"/>
                <a:hlinkClick r:id="rId4"/>
              </a:rPr>
              <a:t>US Code, Title 17, Chapter 1, Section 106</a:t>
            </a:r>
            <a:endParaRPr lang="en-US" sz="2400" dirty="0">
              <a:solidFill>
                <a:schemeClr val="bg1"/>
              </a:solidFill>
              <a:latin typeface="+mj-lt"/>
            </a:endParaRPr>
          </a:p>
          <a:p>
            <a:pPr>
              <a:lnSpc>
                <a:spcPct val="150000"/>
              </a:lnSpc>
            </a:pPr>
            <a:r>
              <a:rPr lang="en-US" sz="2400" dirty="0">
                <a:solidFill>
                  <a:schemeClr val="bg1"/>
                </a:solidFill>
                <a:latin typeface="+mj-lt"/>
                <a:hlinkClick r:id="rId5"/>
              </a:rPr>
              <a:t>US Constitution, Article I, Section 8, Clause 8</a:t>
            </a:r>
            <a:endParaRPr lang="en-US" sz="2400" dirty="0">
              <a:solidFill>
                <a:srgbClr val="F2F2F5"/>
              </a:solidFill>
              <a:latin typeface="+mj-lt"/>
            </a:endParaRPr>
          </a:p>
        </p:txBody>
      </p:sp>
      <p:sp>
        <p:nvSpPr>
          <p:cNvPr id="25" name="Rectangle 24"/>
          <p:cNvSpPr/>
          <p:nvPr/>
        </p:nvSpPr>
        <p:spPr>
          <a:xfrm>
            <a:off x="889000" y="2765499"/>
            <a:ext cx="9753600" cy="892552"/>
          </a:xfrm>
          <a:prstGeom prst="rect">
            <a:avLst/>
          </a:prstGeom>
        </p:spPr>
        <p:txBody>
          <a:bodyPr wrap="square">
            <a:spAutoFit/>
          </a:bodyPr>
          <a:lstStyle/>
          <a:p>
            <a:pPr marL="457200" indent="-457200">
              <a:buFont typeface="Wingdings" charset="2"/>
              <a:buChar char="ü"/>
            </a:pPr>
            <a:r>
              <a:rPr lang="en-US" sz="2600" dirty="0">
                <a:solidFill>
                  <a:schemeClr val="bg1"/>
                </a:solidFill>
                <a:latin typeface="+mj-lt"/>
              </a:rPr>
              <a:t>Copyright laws grant creators protections for their original creations</a:t>
            </a:r>
            <a:endParaRPr lang="en-US" sz="2600" dirty="0">
              <a:solidFill>
                <a:srgbClr val="F2F2F5"/>
              </a:solidFill>
              <a:latin typeface="+mj-lt"/>
            </a:endParaRPr>
          </a:p>
        </p:txBody>
      </p:sp>
      <p:sp>
        <p:nvSpPr>
          <p:cNvPr id="29" name="TextBox 28"/>
          <p:cNvSpPr txBox="1"/>
          <p:nvPr/>
        </p:nvSpPr>
        <p:spPr>
          <a:xfrm>
            <a:off x="4724400" y="9376946"/>
            <a:ext cx="9144000" cy="338554"/>
          </a:xfrm>
          <a:prstGeom prst="rect">
            <a:avLst/>
          </a:prstGeom>
          <a:noFill/>
        </p:spPr>
        <p:txBody>
          <a:bodyPr wrap="square" rtlCol="0">
            <a:spAutoFit/>
          </a:bodyPr>
          <a:lstStyle/>
          <a:p>
            <a:pPr algn="ctr"/>
            <a:r>
              <a:rPr lang="en-US" sz="1600" dirty="0">
                <a:solidFill>
                  <a:schemeClr val="bg1">
                    <a:lumMod val="25000"/>
                  </a:schemeClr>
                </a:solidFill>
                <a:latin typeface="Futura std"/>
                <a:cs typeface="Futura std"/>
              </a:rPr>
              <a:t>Content provided by the Music Publishers Association of the United States</a:t>
            </a:r>
            <a:endParaRPr lang="uk-UA" sz="1600" dirty="0">
              <a:solidFill>
                <a:schemeClr val="bg1">
                  <a:lumMod val="25000"/>
                </a:schemeClr>
              </a:solidFill>
              <a:latin typeface="Futura std"/>
              <a:cs typeface="Futura std"/>
            </a:endParaRPr>
          </a:p>
        </p:txBody>
      </p:sp>
    </p:spTree>
    <p:extLst>
      <p:ext uri="{BB962C8B-B14F-4D97-AF65-F5344CB8AC3E}">
        <p14:creationId xmlns:p14="http://schemas.microsoft.com/office/powerpoint/2010/main" val="30793968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37"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900" decel="100000" fill="hold"/>
                                        <p:tgtEl>
                                          <p:spTgt spid="23"/>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P spid="17" grpId="0"/>
      <p:bldP spid="18" grpId="0"/>
      <p:bldP spid="23" grpId="0"/>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5905500" cy="1962076"/>
          </a:xfrm>
        </p:spPr>
        <p:txBody>
          <a:bodyPr/>
          <a:lstStyle/>
          <a:p>
            <a:r>
              <a:rPr lang="en-US" dirty="0"/>
              <a:t>why can’t I </a:t>
            </a:r>
            <a:br>
              <a:rPr lang="en-US" dirty="0"/>
            </a:br>
            <a:r>
              <a:rPr lang="en-US" dirty="0">
                <a:solidFill>
                  <a:srgbClr val="FB2A2F"/>
                </a:solidFill>
              </a:rPr>
              <a:t>do everything </a:t>
            </a:r>
            <a:br>
              <a:rPr lang="en-US" dirty="0">
                <a:solidFill>
                  <a:srgbClr val="FB2A2F"/>
                </a:solidFill>
              </a:rPr>
            </a:br>
            <a:r>
              <a:rPr lang="en-US" dirty="0"/>
              <a:t>I want?</a:t>
            </a:r>
            <a:endParaRPr lang="uk-UA" dirty="0">
              <a:solidFill>
                <a:schemeClr val="accent1"/>
              </a:solidFill>
            </a:endParaRPr>
          </a:p>
        </p:txBody>
      </p:sp>
      <p:sp>
        <p:nvSpPr>
          <p:cNvPr id="3" name="Slide Number Placeholder 2"/>
          <p:cNvSpPr>
            <a:spLocks noGrp="1"/>
          </p:cNvSpPr>
          <p:nvPr>
            <p:ph type="sldNum" sz="quarter" idx="10"/>
          </p:nvPr>
        </p:nvSpPr>
        <p:spPr/>
        <p:txBody>
          <a:bodyPr/>
          <a:lstStyle/>
          <a:p>
            <a:pPr algn="l"/>
            <a:r>
              <a:rPr lang="en-US"/>
              <a:t>page</a:t>
            </a:r>
          </a:p>
          <a:p>
            <a:pPr algn="l"/>
            <a:r>
              <a:rPr lang="en-US"/>
              <a:t>0</a:t>
            </a:r>
            <a:fld id="{37D409AB-2201-4E18-8A34-C31753AD9B06}" type="slidenum">
              <a:rPr smtClean="0"/>
              <a:pPr algn="l"/>
              <a:t>6</a:t>
            </a:fld>
            <a:endParaRPr/>
          </a:p>
        </p:txBody>
      </p:sp>
      <p:cxnSp>
        <p:nvCxnSpPr>
          <p:cNvPr id="5" name="Straight Connector 4"/>
          <p:cNvCxnSpPr/>
          <p:nvPr/>
        </p:nvCxnSpPr>
        <p:spPr>
          <a:xfrm>
            <a:off x="6386513" y="3009017"/>
            <a:ext cx="0" cy="245745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1901489" y="3009017"/>
            <a:ext cx="0" cy="245745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876800" y="6368177"/>
            <a:ext cx="8915400" cy="2585323"/>
          </a:xfrm>
          <a:prstGeom prst="rect">
            <a:avLst/>
          </a:prstGeom>
          <a:noFill/>
        </p:spPr>
        <p:txBody>
          <a:bodyPr wrap="square" rtlCol="0">
            <a:spAutoFit/>
          </a:bodyPr>
          <a:lstStyle/>
          <a:p>
            <a:pPr algn="ctr"/>
            <a:r>
              <a:rPr lang="en-US" sz="5400" b="1" dirty="0"/>
              <a:t>Would you </a:t>
            </a:r>
            <a:r>
              <a:rPr lang="en-US" sz="5400" b="1" dirty="0">
                <a:solidFill>
                  <a:schemeClr val="accent1"/>
                </a:solidFill>
              </a:rPr>
              <a:t>share your money</a:t>
            </a:r>
            <a:r>
              <a:rPr lang="en-US" sz="5400" b="1" dirty="0"/>
              <a:t> with someone who did nothing to help?</a:t>
            </a:r>
          </a:p>
        </p:txBody>
      </p:sp>
      <p:sp>
        <p:nvSpPr>
          <p:cNvPr id="29" name="TextBox 28"/>
          <p:cNvSpPr txBox="1"/>
          <p:nvPr/>
        </p:nvSpPr>
        <p:spPr>
          <a:xfrm>
            <a:off x="4724400" y="9376946"/>
            <a:ext cx="9144000" cy="338554"/>
          </a:xfrm>
          <a:prstGeom prst="rect">
            <a:avLst/>
          </a:prstGeom>
          <a:noFill/>
        </p:spPr>
        <p:txBody>
          <a:bodyPr wrap="square" rtlCol="0">
            <a:spAutoFit/>
          </a:bodyPr>
          <a:lstStyle/>
          <a:p>
            <a:pPr algn="ctr"/>
            <a:r>
              <a:rPr lang="en-US" sz="1600" dirty="0">
                <a:solidFill>
                  <a:schemeClr val="bg1">
                    <a:lumMod val="25000"/>
                  </a:schemeClr>
                </a:solidFill>
                <a:latin typeface="Futura std"/>
                <a:cs typeface="Futura std"/>
              </a:rPr>
              <a:t>Content provided by the Music Publishers Association of the United States</a:t>
            </a:r>
            <a:endParaRPr lang="uk-UA" sz="1600" dirty="0">
              <a:solidFill>
                <a:schemeClr val="bg1">
                  <a:lumMod val="25000"/>
                </a:schemeClr>
              </a:solidFill>
              <a:latin typeface="Futura std"/>
              <a:cs typeface="Futura std"/>
            </a:endParaRPr>
          </a:p>
        </p:txBody>
      </p:sp>
      <p:grpSp>
        <p:nvGrpSpPr>
          <p:cNvPr id="34" name="Group 33"/>
          <p:cNvGrpSpPr/>
          <p:nvPr/>
        </p:nvGrpSpPr>
        <p:grpSpPr>
          <a:xfrm>
            <a:off x="1714500" y="2476500"/>
            <a:ext cx="3829050" cy="3090157"/>
            <a:chOff x="1714500" y="2476500"/>
            <a:chExt cx="3829050" cy="3090157"/>
          </a:xfrm>
        </p:grpSpPr>
        <p:grpSp>
          <p:nvGrpSpPr>
            <p:cNvPr id="4" name="Group 3"/>
            <p:cNvGrpSpPr/>
            <p:nvPr/>
          </p:nvGrpSpPr>
          <p:grpSpPr>
            <a:xfrm>
              <a:off x="1714500" y="3447941"/>
              <a:ext cx="3829050" cy="2118716"/>
              <a:chOff x="1714500" y="4782324"/>
              <a:chExt cx="3829050" cy="2118716"/>
            </a:xfrm>
          </p:grpSpPr>
          <p:sp>
            <p:nvSpPr>
              <p:cNvPr id="9" name="TextBox 8"/>
              <p:cNvSpPr txBox="1"/>
              <p:nvPr/>
            </p:nvSpPr>
            <p:spPr>
              <a:xfrm>
                <a:off x="1714500" y="5700712"/>
                <a:ext cx="3829050" cy="1200328"/>
              </a:xfrm>
              <a:prstGeom prst="rect">
                <a:avLst/>
              </a:prstGeom>
              <a:noFill/>
            </p:spPr>
            <p:txBody>
              <a:bodyPr wrap="square" rtlCol="0">
                <a:spAutoFit/>
              </a:bodyPr>
              <a:lstStyle/>
              <a:p>
                <a:pPr algn="ctr"/>
                <a:r>
                  <a:rPr lang="en-US" sz="2400" dirty="0">
                    <a:solidFill>
                      <a:schemeClr val="tx2"/>
                    </a:solidFill>
                  </a:rPr>
                  <a:t>Have a wonderful idea…something special you’ve thought of.</a:t>
                </a:r>
                <a:endParaRPr lang="uk-UA" sz="2400" dirty="0">
                  <a:solidFill>
                    <a:schemeClr val="tx2"/>
                  </a:solidFill>
                </a:endParaRPr>
              </a:p>
            </p:txBody>
          </p:sp>
          <p:sp>
            <p:nvSpPr>
              <p:cNvPr id="8" name="TextBox 7"/>
              <p:cNvSpPr txBox="1"/>
              <p:nvPr/>
            </p:nvSpPr>
            <p:spPr>
              <a:xfrm>
                <a:off x="2295526" y="4782324"/>
                <a:ext cx="2666999" cy="646331"/>
              </a:xfrm>
              <a:prstGeom prst="rect">
                <a:avLst/>
              </a:prstGeom>
              <a:noFill/>
            </p:spPr>
            <p:txBody>
              <a:bodyPr wrap="square" rtlCol="0">
                <a:spAutoFit/>
              </a:bodyPr>
              <a:lstStyle/>
              <a:p>
                <a:pPr algn="ctr"/>
                <a:r>
                  <a:rPr lang="en-US" sz="3600" dirty="0">
                    <a:solidFill>
                      <a:schemeClr val="accent1"/>
                    </a:solidFill>
                    <a:latin typeface="+mj-lt"/>
                  </a:rPr>
                  <a:t>YOU</a:t>
                </a:r>
                <a:endParaRPr lang="uk-UA" sz="3600" dirty="0">
                  <a:solidFill>
                    <a:schemeClr val="accent1"/>
                  </a:solidFill>
                  <a:latin typeface="+mj-lt"/>
                </a:endParaRPr>
              </a:p>
            </p:txBody>
          </p:sp>
        </p:grpSp>
        <p:sp>
          <p:nvSpPr>
            <p:cNvPr id="31" name="Freeform 29"/>
            <p:cNvSpPr>
              <a:spLocks noEditPoints="1"/>
            </p:cNvSpPr>
            <p:nvPr/>
          </p:nvSpPr>
          <p:spPr bwMode="auto">
            <a:xfrm>
              <a:off x="3200400" y="2476500"/>
              <a:ext cx="742950" cy="742950"/>
            </a:xfrm>
            <a:custGeom>
              <a:avLst/>
              <a:gdLst>
                <a:gd name="T0" fmla="*/ 88 w 176"/>
                <a:gd name="T1" fmla="*/ 110 h 176"/>
                <a:gd name="T2" fmla="*/ 51 w 176"/>
                <a:gd name="T3" fmla="*/ 73 h 176"/>
                <a:gd name="T4" fmla="*/ 48 w 176"/>
                <a:gd name="T5" fmla="*/ 72 h 176"/>
                <a:gd name="T6" fmla="*/ 44 w 176"/>
                <a:gd name="T7" fmla="*/ 76 h 176"/>
                <a:gd name="T8" fmla="*/ 45 w 176"/>
                <a:gd name="T9" fmla="*/ 79 h 176"/>
                <a:gd name="T10" fmla="*/ 85 w 176"/>
                <a:gd name="T11" fmla="*/ 119 h 176"/>
                <a:gd name="T12" fmla="*/ 88 w 176"/>
                <a:gd name="T13" fmla="*/ 120 h 176"/>
                <a:gd name="T14" fmla="*/ 91 w 176"/>
                <a:gd name="T15" fmla="*/ 119 h 176"/>
                <a:gd name="T16" fmla="*/ 91 w 176"/>
                <a:gd name="T17" fmla="*/ 119 h 176"/>
                <a:gd name="T18" fmla="*/ 158 w 176"/>
                <a:gd name="T19" fmla="*/ 49 h 176"/>
                <a:gd name="T20" fmla="*/ 158 w 176"/>
                <a:gd name="T21" fmla="*/ 49 h 176"/>
                <a:gd name="T22" fmla="*/ 163 w 176"/>
                <a:gd name="T23" fmla="*/ 43 h 176"/>
                <a:gd name="T24" fmla="*/ 163 w 176"/>
                <a:gd name="T25" fmla="*/ 43 h 176"/>
                <a:gd name="T26" fmla="*/ 175 w 176"/>
                <a:gd name="T27" fmla="*/ 31 h 176"/>
                <a:gd name="T28" fmla="*/ 175 w 176"/>
                <a:gd name="T29" fmla="*/ 31 h 176"/>
                <a:gd name="T30" fmla="*/ 176 w 176"/>
                <a:gd name="T31" fmla="*/ 28 h 176"/>
                <a:gd name="T32" fmla="*/ 172 w 176"/>
                <a:gd name="T33" fmla="*/ 24 h 176"/>
                <a:gd name="T34" fmla="*/ 169 w 176"/>
                <a:gd name="T35" fmla="*/ 25 h 176"/>
                <a:gd name="T36" fmla="*/ 169 w 176"/>
                <a:gd name="T37" fmla="*/ 25 h 176"/>
                <a:gd name="T38" fmla="*/ 159 w 176"/>
                <a:gd name="T39" fmla="*/ 36 h 176"/>
                <a:gd name="T40" fmla="*/ 159 w 176"/>
                <a:gd name="T41" fmla="*/ 36 h 176"/>
                <a:gd name="T42" fmla="*/ 153 w 176"/>
                <a:gd name="T43" fmla="*/ 42 h 176"/>
                <a:gd name="T44" fmla="*/ 153 w 176"/>
                <a:gd name="T45" fmla="*/ 42 h 176"/>
                <a:gd name="T46" fmla="*/ 88 w 176"/>
                <a:gd name="T47" fmla="*/ 110 h 176"/>
                <a:gd name="T48" fmla="*/ 169 w 176"/>
                <a:gd name="T49" fmla="*/ 54 h 176"/>
                <a:gd name="T50" fmla="*/ 163 w 176"/>
                <a:gd name="T51" fmla="*/ 54 h 176"/>
                <a:gd name="T52" fmla="*/ 162 w 176"/>
                <a:gd name="T53" fmla="*/ 58 h 176"/>
                <a:gd name="T54" fmla="*/ 162 w 176"/>
                <a:gd name="T55" fmla="*/ 58 h 176"/>
                <a:gd name="T56" fmla="*/ 168 w 176"/>
                <a:gd name="T57" fmla="*/ 88 h 176"/>
                <a:gd name="T58" fmla="*/ 88 w 176"/>
                <a:gd name="T59" fmla="*/ 168 h 176"/>
                <a:gd name="T60" fmla="*/ 8 w 176"/>
                <a:gd name="T61" fmla="*/ 88 h 176"/>
                <a:gd name="T62" fmla="*/ 88 w 176"/>
                <a:gd name="T63" fmla="*/ 8 h 176"/>
                <a:gd name="T64" fmla="*/ 146 w 176"/>
                <a:gd name="T65" fmla="*/ 33 h 176"/>
                <a:gd name="T66" fmla="*/ 146 w 176"/>
                <a:gd name="T67" fmla="*/ 32 h 176"/>
                <a:gd name="T68" fmla="*/ 151 w 176"/>
                <a:gd name="T69" fmla="*/ 32 h 176"/>
                <a:gd name="T70" fmla="*/ 151 w 176"/>
                <a:gd name="T71" fmla="*/ 27 h 176"/>
                <a:gd name="T72" fmla="*/ 151 w 176"/>
                <a:gd name="T73" fmla="*/ 26 h 176"/>
                <a:gd name="T74" fmla="*/ 88 w 176"/>
                <a:gd name="T75" fmla="*/ 0 h 176"/>
                <a:gd name="T76" fmla="*/ 0 w 176"/>
                <a:gd name="T77" fmla="*/ 88 h 176"/>
                <a:gd name="T78" fmla="*/ 88 w 176"/>
                <a:gd name="T79" fmla="*/ 176 h 176"/>
                <a:gd name="T80" fmla="*/ 176 w 176"/>
                <a:gd name="T81" fmla="*/ 88 h 176"/>
                <a:gd name="T82" fmla="*/ 170 w 176"/>
                <a:gd name="T83" fmla="*/ 56 h 176"/>
                <a:gd name="T84" fmla="*/ 169 w 176"/>
                <a:gd name="T85" fmla="*/ 5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176">
                  <a:moveTo>
                    <a:pt x="88" y="110"/>
                  </a:moveTo>
                  <a:cubicBezTo>
                    <a:pt x="51" y="73"/>
                    <a:pt x="51" y="73"/>
                    <a:pt x="51" y="73"/>
                  </a:cubicBezTo>
                  <a:cubicBezTo>
                    <a:pt x="50" y="72"/>
                    <a:pt x="49" y="72"/>
                    <a:pt x="48" y="72"/>
                  </a:cubicBezTo>
                  <a:cubicBezTo>
                    <a:pt x="46" y="72"/>
                    <a:pt x="44" y="74"/>
                    <a:pt x="44" y="76"/>
                  </a:cubicBezTo>
                  <a:cubicBezTo>
                    <a:pt x="44" y="77"/>
                    <a:pt x="44" y="78"/>
                    <a:pt x="45" y="79"/>
                  </a:cubicBezTo>
                  <a:cubicBezTo>
                    <a:pt x="85" y="119"/>
                    <a:pt x="85" y="119"/>
                    <a:pt x="85" y="119"/>
                  </a:cubicBezTo>
                  <a:cubicBezTo>
                    <a:pt x="86" y="120"/>
                    <a:pt x="87" y="120"/>
                    <a:pt x="88" y="120"/>
                  </a:cubicBezTo>
                  <a:cubicBezTo>
                    <a:pt x="89" y="120"/>
                    <a:pt x="90" y="120"/>
                    <a:pt x="91" y="119"/>
                  </a:cubicBezTo>
                  <a:cubicBezTo>
                    <a:pt x="91" y="119"/>
                    <a:pt x="91" y="119"/>
                    <a:pt x="91" y="119"/>
                  </a:cubicBezTo>
                  <a:cubicBezTo>
                    <a:pt x="158" y="49"/>
                    <a:pt x="158" y="49"/>
                    <a:pt x="158" y="49"/>
                  </a:cubicBezTo>
                  <a:cubicBezTo>
                    <a:pt x="158" y="49"/>
                    <a:pt x="158" y="49"/>
                    <a:pt x="158" y="49"/>
                  </a:cubicBezTo>
                  <a:cubicBezTo>
                    <a:pt x="163" y="43"/>
                    <a:pt x="163" y="43"/>
                    <a:pt x="163" y="43"/>
                  </a:cubicBezTo>
                  <a:cubicBezTo>
                    <a:pt x="163" y="43"/>
                    <a:pt x="163" y="43"/>
                    <a:pt x="163" y="43"/>
                  </a:cubicBezTo>
                  <a:cubicBezTo>
                    <a:pt x="175" y="31"/>
                    <a:pt x="175" y="31"/>
                    <a:pt x="175" y="31"/>
                  </a:cubicBezTo>
                  <a:cubicBezTo>
                    <a:pt x="175" y="31"/>
                    <a:pt x="175" y="31"/>
                    <a:pt x="175" y="31"/>
                  </a:cubicBezTo>
                  <a:cubicBezTo>
                    <a:pt x="176" y="30"/>
                    <a:pt x="176" y="29"/>
                    <a:pt x="176" y="28"/>
                  </a:cubicBezTo>
                  <a:cubicBezTo>
                    <a:pt x="176" y="26"/>
                    <a:pt x="174" y="24"/>
                    <a:pt x="172" y="24"/>
                  </a:cubicBezTo>
                  <a:cubicBezTo>
                    <a:pt x="171" y="24"/>
                    <a:pt x="170" y="24"/>
                    <a:pt x="169" y="25"/>
                  </a:cubicBezTo>
                  <a:cubicBezTo>
                    <a:pt x="169" y="25"/>
                    <a:pt x="169" y="25"/>
                    <a:pt x="169" y="25"/>
                  </a:cubicBezTo>
                  <a:cubicBezTo>
                    <a:pt x="159" y="36"/>
                    <a:pt x="159" y="36"/>
                    <a:pt x="159" y="36"/>
                  </a:cubicBezTo>
                  <a:cubicBezTo>
                    <a:pt x="159" y="36"/>
                    <a:pt x="159" y="36"/>
                    <a:pt x="159" y="36"/>
                  </a:cubicBezTo>
                  <a:cubicBezTo>
                    <a:pt x="153" y="42"/>
                    <a:pt x="153" y="42"/>
                    <a:pt x="153" y="42"/>
                  </a:cubicBezTo>
                  <a:cubicBezTo>
                    <a:pt x="153" y="42"/>
                    <a:pt x="153" y="42"/>
                    <a:pt x="153" y="42"/>
                  </a:cubicBezTo>
                  <a:lnTo>
                    <a:pt x="88" y="110"/>
                  </a:lnTo>
                  <a:close/>
                  <a:moveTo>
                    <a:pt x="169" y="54"/>
                  </a:moveTo>
                  <a:cubicBezTo>
                    <a:pt x="167" y="53"/>
                    <a:pt x="165" y="53"/>
                    <a:pt x="163" y="54"/>
                  </a:cubicBezTo>
                  <a:cubicBezTo>
                    <a:pt x="162" y="55"/>
                    <a:pt x="162" y="57"/>
                    <a:pt x="162" y="58"/>
                  </a:cubicBezTo>
                  <a:cubicBezTo>
                    <a:pt x="162" y="58"/>
                    <a:pt x="162" y="58"/>
                    <a:pt x="162" y="58"/>
                  </a:cubicBezTo>
                  <a:cubicBezTo>
                    <a:pt x="166" y="68"/>
                    <a:pt x="168" y="78"/>
                    <a:pt x="168" y="88"/>
                  </a:cubicBezTo>
                  <a:cubicBezTo>
                    <a:pt x="168" y="132"/>
                    <a:pt x="132" y="168"/>
                    <a:pt x="88" y="168"/>
                  </a:cubicBezTo>
                  <a:cubicBezTo>
                    <a:pt x="44" y="168"/>
                    <a:pt x="8" y="132"/>
                    <a:pt x="8" y="88"/>
                  </a:cubicBezTo>
                  <a:cubicBezTo>
                    <a:pt x="8" y="44"/>
                    <a:pt x="44" y="8"/>
                    <a:pt x="88" y="8"/>
                  </a:cubicBezTo>
                  <a:cubicBezTo>
                    <a:pt x="111" y="8"/>
                    <a:pt x="131" y="17"/>
                    <a:pt x="146" y="33"/>
                  </a:cubicBezTo>
                  <a:cubicBezTo>
                    <a:pt x="146" y="32"/>
                    <a:pt x="146" y="32"/>
                    <a:pt x="146" y="32"/>
                  </a:cubicBezTo>
                  <a:cubicBezTo>
                    <a:pt x="147" y="34"/>
                    <a:pt x="150" y="34"/>
                    <a:pt x="151" y="32"/>
                  </a:cubicBezTo>
                  <a:cubicBezTo>
                    <a:pt x="153" y="31"/>
                    <a:pt x="153" y="28"/>
                    <a:pt x="151" y="27"/>
                  </a:cubicBezTo>
                  <a:cubicBezTo>
                    <a:pt x="151" y="27"/>
                    <a:pt x="151" y="26"/>
                    <a:pt x="151" y="26"/>
                  </a:cubicBezTo>
                  <a:cubicBezTo>
                    <a:pt x="135" y="10"/>
                    <a:pt x="113" y="0"/>
                    <a:pt x="88" y="0"/>
                  </a:cubicBezTo>
                  <a:cubicBezTo>
                    <a:pt x="39" y="0"/>
                    <a:pt x="0" y="39"/>
                    <a:pt x="0" y="88"/>
                  </a:cubicBezTo>
                  <a:cubicBezTo>
                    <a:pt x="0" y="137"/>
                    <a:pt x="39" y="176"/>
                    <a:pt x="88" y="176"/>
                  </a:cubicBezTo>
                  <a:cubicBezTo>
                    <a:pt x="137" y="176"/>
                    <a:pt x="176" y="137"/>
                    <a:pt x="176" y="88"/>
                  </a:cubicBezTo>
                  <a:cubicBezTo>
                    <a:pt x="176" y="77"/>
                    <a:pt x="174" y="66"/>
                    <a:pt x="170" y="56"/>
                  </a:cubicBezTo>
                  <a:cubicBezTo>
                    <a:pt x="170" y="55"/>
                    <a:pt x="169" y="55"/>
                    <a:pt x="169" y="54"/>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uk-UA"/>
            </a:p>
          </p:txBody>
        </p:sp>
      </p:grpSp>
      <p:grpSp>
        <p:nvGrpSpPr>
          <p:cNvPr id="36" name="Group 35"/>
          <p:cNvGrpSpPr/>
          <p:nvPr/>
        </p:nvGrpSpPr>
        <p:grpSpPr>
          <a:xfrm>
            <a:off x="12744450" y="2476500"/>
            <a:ext cx="3829050" cy="3090157"/>
            <a:chOff x="12744450" y="2476500"/>
            <a:chExt cx="3829050" cy="3090157"/>
          </a:xfrm>
        </p:grpSpPr>
        <p:grpSp>
          <p:nvGrpSpPr>
            <p:cNvPr id="7" name="Group 6"/>
            <p:cNvGrpSpPr/>
            <p:nvPr/>
          </p:nvGrpSpPr>
          <p:grpSpPr>
            <a:xfrm>
              <a:off x="12744450" y="3447941"/>
              <a:ext cx="3829050" cy="2118716"/>
              <a:chOff x="12744450" y="4782324"/>
              <a:chExt cx="3829050" cy="2118716"/>
            </a:xfrm>
          </p:grpSpPr>
          <p:sp>
            <p:nvSpPr>
              <p:cNvPr id="12" name="TextBox 11"/>
              <p:cNvSpPr txBox="1"/>
              <p:nvPr/>
            </p:nvSpPr>
            <p:spPr>
              <a:xfrm>
                <a:off x="13325476" y="4782324"/>
                <a:ext cx="2666999" cy="646331"/>
              </a:xfrm>
              <a:prstGeom prst="rect">
                <a:avLst/>
              </a:prstGeom>
              <a:noFill/>
            </p:spPr>
            <p:txBody>
              <a:bodyPr wrap="square" rtlCol="0">
                <a:spAutoFit/>
              </a:bodyPr>
              <a:lstStyle/>
              <a:p>
                <a:pPr algn="ctr"/>
                <a:r>
                  <a:rPr lang="en-US" sz="3600" dirty="0">
                    <a:solidFill>
                      <a:schemeClr val="accent1"/>
                    </a:solidFill>
                    <a:latin typeface="+mj-lt"/>
                  </a:rPr>
                  <a:t>YOU</a:t>
                </a:r>
              </a:p>
            </p:txBody>
          </p:sp>
          <p:sp>
            <p:nvSpPr>
              <p:cNvPr id="13" name="TextBox 12"/>
              <p:cNvSpPr txBox="1"/>
              <p:nvPr/>
            </p:nvSpPr>
            <p:spPr>
              <a:xfrm>
                <a:off x="12744450" y="5700712"/>
                <a:ext cx="3829050" cy="1200328"/>
              </a:xfrm>
              <a:prstGeom prst="rect">
                <a:avLst/>
              </a:prstGeom>
              <a:noFill/>
            </p:spPr>
            <p:txBody>
              <a:bodyPr wrap="square" rtlCol="0">
                <a:spAutoFit/>
              </a:bodyPr>
              <a:lstStyle/>
              <a:p>
                <a:pPr algn="ctr"/>
                <a:r>
                  <a:rPr lang="en-US" sz="2400" dirty="0">
                    <a:solidFill>
                      <a:schemeClr val="tx2"/>
                    </a:solidFill>
                  </a:rPr>
                  <a:t>Work hard to distribute it – and finally begin seeing the fruits of your labor.</a:t>
                </a:r>
                <a:endParaRPr lang="uk-UA" sz="2400" dirty="0">
                  <a:solidFill>
                    <a:schemeClr val="tx2"/>
                  </a:solidFill>
                </a:endParaRPr>
              </a:p>
            </p:txBody>
          </p:sp>
        </p:grpSp>
        <p:sp>
          <p:nvSpPr>
            <p:cNvPr id="32" name="Freeform 29"/>
            <p:cNvSpPr>
              <a:spLocks noEditPoints="1"/>
            </p:cNvSpPr>
            <p:nvPr/>
          </p:nvSpPr>
          <p:spPr bwMode="auto">
            <a:xfrm>
              <a:off x="14249400" y="2476500"/>
              <a:ext cx="742950" cy="742950"/>
            </a:xfrm>
            <a:custGeom>
              <a:avLst/>
              <a:gdLst>
                <a:gd name="T0" fmla="*/ 88 w 176"/>
                <a:gd name="T1" fmla="*/ 110 h 176"/>
                <a:gd name="T2" fmla="*/ 51 w 176"/>
                <a:gd name="T3" fmla="*/ 73 h 176"/>
                <a:gd name="T4" fmla="*/ 48 w 176"/>
                <a:gd name="T5" fmla="*/ 72 h 176"/>
                <a:gd name="T6" fmla="*/ 44 w 176"/>
                <a:gd name="T7" fmla="*/ 76 h 176"/>
                <a:gd name="T8" fmla="*/ 45 w 176"/>
                <a:gd name="T9" fmla="*/ 79 h 176"/>
                <a:gd name="T10" fmla="*/ 85 w 176"/>
                <a:gd name="T11" fmla="*/ 119 h 176"/>
                <a:gd name="T12" fmla="*/ 88 w 176"/>
                <a:gd name="T13" fmla="*/ 120 h 176"/>
                <a:gd name="T14" fmla="*/ 91 w 176"/>
                <a:gd name="T15" fmla="*/ 119 h 176"/>
                <a:gd name="T16" fmla="*/ 91 w 176"/>
                <a:gd name="T17" fmla="*/ 119 h 176"/>
                <a:gd name="T18" fmla="*/ 158 w 176"/>
                <a:gd name="T19" fmla="*/ 49 h 176"/>
                <a:gd name="T20" fmla="*/ 158 w 176"/>
                <a:gd name="T21" fmla="*/ 49 h 176"/>
                <a:gd name="T22" fmla="*/ 163 w 176"/>
                <a:gd name="T23" fmla="*/ 43 h 176"/>
                <a:gd name="T24" fmla="*/ 163 w 176"/>
                <a:gd name="T25" fmla="*/ 43 h 176"/>
                <a:gd name="T26" fmla="*/ 175 w 176"/>
                <a:gd name="T27" fmla="*/ 31 h 176"/>
                <a:gd name="T28" fmla="*/ 175 w 176"/>
                <a:gd name="T29" fmla="*/ 31 h 176"/>
                <a:gd name="T30" fmla="*/ 176 w 176"/>
                <a:gd name="T31" fmla="*/ 28 h 176"/>
                <a:gd name="T32" fmla="*/ 172 w 176"/>
                <a:gd name="T33" fmla="*/ 24 h 176"/>
                <a:gd name="T34" fmla="*/ 169 w 176"/>
                <a:gd name="T35" fmla="*/ 25 h 176"/>
                <a:gd name="T36" fmla="*/ 169 w 176"/>
                <a:gd name="T37" fmla="*/ 25 h 176"/>
                <a:gd name="T38" fmla="*/ 159 w 176"/>
                <a:gd name="T39" fmla="*/ 36 h 176"/>
                <a:gd name="T40" fmla="*/ 159 w 176"/>
                <a:gd name="T41" fmla="*/ 36 h 176"/>
                <a:gd name="T42" fmla="*/ 153 w 176"/>
                <a:gd name="T43" fmla="*/ 42 h 176"/>
                <a:gd name="T44" fmla="*/ 153 w 176"/>
                <a:gd name="T45" fmla="*/ 42 h 176"/>
                <a:gd name="T46" fmla="*/ 88 w 176"/>
                <a:gd name="T47" fmla="*/ 110 h 176"/>
                <a:gd name="T48" fmla="*/ 169 w 176"/>
                <a:gd name="T49" fmla="*/ 54 h 176"/>
                <a:gd name="T50" fmla="*/ 163 w 176"/>
                <a:gd name="T51" fmla="*/ 54 h 176"/>
                <a:gd name="T52" fmla="*/ 162 w 176"/>
                <a:gd name="T53" fmla="*/ 58 h 176"/>
                <a:gd name="T54" fmla="*/ 162 w 176"/>
                <a:gd name="T55" fmla="*/ 58 h 176"/>
                <a:gd name="T56" fmla="*/ 168 w 176"/>
                <a:gd name="T57" fmla="*/ 88 h 176"/>
                <a:gd name="T58" fmla="*/ 88 w 176"/>
                <a:gd name="T59" fmla="*/ 168 h 176"/>
                <a:gd name="T60" fmla="*/ 8 w 176"/>
                <a:gd name="T61" fmla="*/ 88 h 176"/>
                <a:gd name="T62" fmla="*/ 88 w 176"/>
                <a:gd name="T63" fmla="*/ 8 h 176"/>
                <a:gd name="T64" fmla="*/ 146 w 176"/>
                <a:gd name="T65" fmla="*/ 33 h 176"/>
                <a:gd name="T66" fmla="*/ 146 w 176"/>
                <a:gd name="T67" fmla="*/ 32 h 176"/>
                <a:gd name="T68" fmla="*/ 151 w 176"/>
                <a:gd name="T69" fmla="*/ 32 h 176"/>
                <a:gd name="T70" fmla="*/ 151 w 176"/>
                <a:gd name="T71" fmla="*/ 27 h 176"/>
                <a:gd name="T72" fmla="*/ 151 w 176"/>
                <a:gd name="T73" fmla="*/ 26 h 176"/>
                <a:gd name="T74" fmla="*/ 88 w 176"/>
                <a:gd name="T75" fmla="*/ 0 h 176"/>
                <a:gd name="T76" fmla="*/ 0 w 176"/>
                <a:gd name="T77" fmla="*/ 88 h 176"/>
                <a:gd name="T78" fmla="*/ 88 w 176"/>
                <a:gd name="T79" fmla="*/ 176 h 176"/>
                <a:gd name="T80" fmla="*/ 176 w 176"/>
                <a:gd name="T81" fmla="*/ 88 h 176"/>
                <a:gd name="T82" fmla="*/ 170 w 176"/>
                <a:gd name="T83" fmla="*/ 56 h 176"/>
                <a:gd name="T84" fmla="*/ 169 w 176"/>
                <a:gd name="T85" fmla="*/ 5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176">
                  <a:moveTo>
                    <a:pt x="88" y="110"/>
                  </a:moveTo>
                  <a:cubicBezTo>
                    <a:pt x="51" y="73"/>
                    <a:pt x="51" y="73"/>
                    <a:pt x="51" y="73"/>
                  </a:cubicBezTo>
                  <a:cubicBezTo>
                    <a:pt x="50" y="72"/>
                    <a:pt x="49" y="72"/>
                    <a:pt x="48" y="72"/>
                  </a:cubicBezTo>
                  <a:cubicBezTo>
                    <a:pt x="46" y="72"/>
                    <a:pt x="44" y="74"/>
                    <a:pt x="44" y="76"/>
                  </a:cubicBezTo>
                  <a:cubicBezTo>
                    <a:pt x="44" y="77"/>
                    <a:pt x="44" y="78"/>
                    <a:pt x="45" y="79"/>
                  </a:cubicBezTo>
                  <a:cubicBezTo>
                    <a:pt x="85" y="119"/>
                    <a:pt x="85" y="119"/>
                    <a:pt x="85" y="119"/>
                  </a:cubicBezTo>
                  <a:cubicBezTo>
                    <a:pt x="86" y="120"/>
                    <a:pt x="87" y="120"/>
                    <a:pt x="88" y="120"/>
                  </a:cubicBezTo>
                  <a:cubicBezTo>
                    <a:pt x="89" y="120"/>
                    <a:pt x="90" y="120"/>
                    <a:pt x="91" y="119"/>
                  </a:cubicBezTo>
                  <a:cubicBezTo>
                    <a:pt x="91" y="119"/>
                    <a:pt x="91" y="119"/>
                    <a:pt x="91" y="119"/>
                  </a:cubicBezTo>
                  <a:cubicBezTo>
                    <a:pt x="158" y="49"/>
                    <a:pt x="158" y="49"/>
                    <a:pt x="158" y="49"/>
                  </a:cubicBezTo>
                  <a:cubicBezTo>
                    <a:pt x="158" y="49"/>
                    <a:pt x="158" y="49"/>
                    <a:pt x="158" y="49"/>
                  </a:cubicBezTo>
                  <a:cubicBezTo>
                    <a:pt x="163" y="43"/>
                    <a:pt x="163" y="43"/>
                    <a:pt x="163" y="43"/>
                  </a:cubicBezTo>
                  <a:cubicBezTo>
                    <a:pt x="163" y="43"/>
                    <a:pt x="163" y="43"/>
                    <a:pt x="163" y="43"/>
                  </a:cubicBezTo>
                  <a:cubicBezTo>
                    <a:pt x="175" y="31"/>
                    <a:pt x="175" y="31"/>
                    <a:pt x="175" y="31"/>
                  </a:cubicBezTo>
                  <a:cubicBezTo>
                    <a:pt x="175" y="31"/>
                    <a:pt x="175" y="31"/>
                    <a:pt x="175" y="31"/>
                  </a:cubicBezTo>
                  <a:cubicBezTo>
                    <a:pt x="176" y="30"/>
                    <a:pt x="176" y="29"/>
                    <a:pt x="176" y="28"/>
                  </a:cubicBezTo>
                  <a:cubicBezTo>
                    <a:pt x="176" y="26"/>
                    <a:pt x="174" y="24"/>
                    <a:pt x="172" y="24"/>
                  </a:cubicBezTo>
                  <a:cubicBezTo>
                    <a:pt x="171" y="24"/>
                    <a:pt x="170" y="24"/>
                    <a:pt x="169" y="25"/>
                  </a:cubicBezTo>
                  <a:cubicBezTo>
                    <a:pt x="169" y="25"/>
                    <a:pt x="169" y="25"/>
                    <a:pt x="169" y="25"/>
                  </a:cubicBezTo>
                  <a:cubicBezTo>
                    <a:pt x="159" y="36"/>
                    <a:pt x="159" y="36"/>
                    <a:pt x="159" y="36"/>
                  </a:cubicBezTo>
                  <a:cubicBezTo>
                    <a:pt x="159" y="36"/>
                    <a:pt x="159" y="36"/>
                    <a:pt x="159" y="36"/>
                  </a:cubicBezTo>
                  <a:cubicBezTo>
                    <a:pt x="153" y="42"/>
                    <a:pt x="153" y="42"/>
                    <a:pt x="153" y="42"/>
                  </a:cubicBezTo>
                  <a:cubicBezTo>
                    <a:pt x="153" y="42"/>
                    <a:pt x="153" y="42"/>
                    <a:pt x="153" y="42"/>
                  </a:cubicBezTo>
                  <a:lnTo>
                    <a:pt x="88" y="110"/>
                  </a:lnTo>
                  <a:close/>
                  <a:moveTo>
                    <a:pt x="169" y="54"/>
                  </a:moveTo>
                  <a:cubicBezTo>
                    <a:pt x="167" y="53"/>
                    <a:pt x="165" y="53"/>
                    <a:pt x="163" y="54"/>
                  </a:cubicBezTo>
                  <a:cubicBezTo>
                    <a:pt x="162" y="55"/>
                    <a:pt x="162" y="57"/>
                    <a:pt x="162" y="58"/>
                  </a:cubicBezTo>
                  <a:cubicBezTo>
                    <a:pt x="162" y="58"/>
                    <a:pt x="162" y="58"/>
                    <a:pt x="162" y="58"/>
                  </a:cubicBezTo>
                  <a:cubicBezTo>
                    <a:pt x="166" y="68"/>
                    <a:pt x="168" y="78"/>
                    <a:pt x="168" y="88"/>
                  </a:cubicBezTo>
                  <a:cubicBezTo>
                    <a:pt x="168" y="132"/>
                    <a:pt x="132" y="168"/>
                    <a:pt x="88" y="168"/>
                  </a:cubicBezTo>
                  <a:cubicBezTo>
                    <a:pt x="44" y="168"/>
                    <a:pt x="8" y="132"/>
                    <a:pt x="8" y="88"/>
                  </a:cubicBezTo>
                  <a:cubicBezTo>
                    <a:pt x="8" y="44"/>
                    <a:pt x="44" y="8"/>
                    <a:pt x="88" y="8"/>
                  </a:cubicBezTo>
                  <a:cubicBezTo>
                    <a:pt x="111" y="8"/>
                    <a:pt x="131" y="17"/>
                    <a:pt x="146" y="33"/>
                  </a:cubicBezTo>
                  <a:cubicBezTo>
                    <a:pt x="146" y="32"/>
                    <a:pt x="146" y="32"/>
                    <a:pt x="146" y="32"/>
                  </a:cubicBezTo>
                  <a:cubicBezTo>
                    <a:pt x="147" y="34"/>
                    <a:pt x="150" y="34"/>
                    <a:pt x="151" y="32"/>
                  </a:cubicBezTo>
                  <a:cubicBezTo>
                    <a:pt x="153" y="31"/>
                    <a:pt x="153" y="28"/>
                    <a:pt x="151" y="27"/>
                  </a:cubicBezTo>
                  <a:cubicBezTo>
                    <a:pt x="151" y="27"/>
                    <a:pt x="151" y="26"/>
                    <a:pt x="151" y="26"/>
                  </a:cubicBezTo>
                  <a:cubicBezTo>
                    <a:pt x="135" y="10"/>
                    <a:pt x="113" y="0"/>
                    <a:pt x="88" y="0"/>
                  </a:cubicBezTo>
                  <a:cubicBezTo>
                    <a:pt x="39" y="0"/>
                    <a:pt x="0" y="39"/>
                    <a:pt x="0" y="88"/>
                  </a:cubicBezTo>
                  <a:cubicBezTo>
                    <a:pt x="0" y="137"/>
                    <a:pt x="39" y="176"/>
                    <a:pt x="88" y="176"/>
                  </a:cubicBezTo>
                  <a:cubicBezTo>
                    <a:pt x="137" y="176"/>
                    <a:pt x="176" y="137"/>
                    <a:pt x="176" y="88"/>
                  </a:cubicBezTo>
                  <a:cubicBezTo>
                    <a:pt x="176" y="77"/>
                    <a:pt x="174" y="66"/>
                    <a:pt x="170" y="56"/>
                  </a:cubicBezTo>
                  <a:cubicBezTo>
                    <a:pt x="170" y="55"/>
                    <a:pt x="169" y="55"/>
                    <a:pt x="169" y="54"/>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uk-UA"/>
            </a:p>
          </p:txBody>
        </p:sp>
      </p:grpSp>
      <p:grpSp>
        <p:nvGrpSpPr>
          <p:cNvPr id="35" name="Group 34"/>
          <p:cNvGrpSpPr/>
          <p:nvPr/>
        </p:nvGrpSpPr>
        <p:grpSpPr>
          <a:xfrm>
            <a:off x="7229476" y="2476500"/>
            <a:ext cx="3829050" cy="3459489"/>
            <a:chOff x="7229476" y="2476500"/>
            <a:chExt cx="3829050" cy="3459489"/>
          </a:xfrm>
        </p:grpSpPr>
        <p:grpSp>
          <p:nvGrpSpPr>
            <p:cNvPr id="6" name="Group 5"/>
            <p:cNvGrpSpPr/>
            <p:nvPr/>
          </p:nvGrpSpPr>
          <p:grpSpPr>
            <a:xfrm>
              <a:off x="7229476" y="3447941"/>
              <a:ext cx="3829050" cy="2488048"/>
              <a:chOff x="7229476" y="4782324"/>
              <a:chExt cx="3829050" cy="2488048"/>
            </a:xfrm>
          </p:grpSpPr>
          <p:sp>
            <p:nvSpPr>
              <p:cNvPr id="11" name="TextBox 10"/>
              <p:cNvSpPr txBox="1"/>
              <p:nvPr/>
            </p:nvSpPr>
            <p:spPr>
              <a:xfrm>
                <a:off x="7229476" y="5700712"/>
                <a:ext cx="3829050" cy="1569660"/>
              </a:xfrm>
              <a:prstGeom prst="rect">
                <a:avLst/>
              </a:prstGeom>
              <a:noFill/>
            </p:spPr>
            <p:txBody>
              <a:bodyPr wrap="square" rtlCol="0">
                <a:spAutoFit/>
              </a:bodyPr>
              <a:lstStyle/>
              <a:p>
                <a:pPr algn="ctr"/>
                <a:r>
                  <a:rPr lang="en-US" sz="2400" dirty="0">
                    <a:solidFill>
                      <a:schemeClr val="tx2"/>
                    </a:solidFill>
                  </a:rPr>
                  <a:t>Spend hours, days, weeks, months, years learning your craft and getting your idea working.</a:t>
                </a:r>
                <a:endParaRPr lang="uk-UA" sz="2400" dirty="0">
                  <a:solidFill>
                    <a:schemeClr val="tx2"/>
                  </a:solidFill>
                </a:endParaRPr>
              </a:p>
            </p:txBody>
          </p:sp>
          <p:sp>
            <p:nvSpPr>
              <p:cNvPr id="10" name="TextBox 9"/>
              <p:cNvSpPr txBox="1"/>
              <p:nvPr/>
            </p:nvSpPr>
            <p:spPr>
              <a:xfrm>
                <a:off x="7810502" y="4782324"/>
                <a:ext cx="2666999" cy="646331"/>
              </a:xfrm>
              <a:prstGeom prst="rect">
                <a:avLst/>
              </a:prstGeom>
              <a:noFill/>
            </p:spPr>
            <p:txBody>
              <a:bodyPr wrap="square" rtlCol="0">
                <a:spAutoFit/>
              </a:bodyPr>
              <a:lstStyle/>
              <a:p>
                <a:pPr algn="ctr"/>
                <a:r>
                  <a:rPr lang="en-US" sz="3600" dirty="0">
                    <a:solidFill>
                      <a:schemeClr val="accent1"/>
                    </a:solidFill>
                    <a:latin typeface="+mj-lt"/>
                  </a:rPr>
                  <a:t>YOU</a:t>
                </a:r>
                <a:endParaRPr lang="uk-UA" sz="3600" dirty="0">
                  <a:solidFill>
                    <a:schemeClr val="accent1"/>
                  </a:solidFill>
                  <a:latin typeface="+mj-lt"/>
                </a:endParaRPr>
              </a:p>
            </p:txBody>
          </p:sp>
        </p:grpSp>
        <p:sp>
          <p:nvSpPr>
            <p:cNvPr id="33" name="Freeform 29"/>
            <p:cNvSpPr>
              <a:spLocks noEditPoints="1"/>
            </p:cNvSpPr>
            <p:nvPr/>
          </p:nvSpPr>
          <p:spPr bwMode="auto">
            <a:xfrm>
              <a:off x="8763000" y="2476500"/>
              <a:ext cx="742950" cy="742950"/>
            </a:xfrm>
            <a:custGeom>
              <a:avLst/>
              <a:gdLst>
                <a:gd name="T0" fmla="*/ 88 w 176"/>
                <a:gd name="T1" fmla="*/ 110 h 176"/>
                <a:gd name="T2" fmla="*/ 51 w 176"/>
                <a:gd name="T3" fmla="*/ 73 h 176"/>
                <a:gd name="T4" fmla="*/ 48 w 176"/>
                <a:gd name="T5" fmla="*/ 72 h 176"/>
                <a:gd name="T6" fmla="*/ 44 w 176"/>
                <a:gd name="T7" fmla="*/ 76 h 176"/>
                <a:gd name="T8" fmla="*/ 45 w 176"/>
                <a:gd name="T9" fmla="*/ 79 h 176"/>
                <a:gd name="T10" fmla="*/ 85 w 176"/>
                <a:gd name="T11" fmla="*/ 119 h 176"/>
                <a:gd name="T12" fmla="*/ 88 w 176"/>
                <a:gd name="T13" fmla="*/ 120 h 176"/>
                <a:gd name="T14" fmla="*/ 91 w 176"/>
                <a:gd name="T15" fmla="*/ 119 h 176"/>
                <a:gd name="T16" fmla="*/ 91 w 176"/>
                <a:gd name="T17" fmla="*/ 119 h 176"/>
                <a:gd name="T18" fmla="*/ 158 w 176"/>
                <a:gd name="T19" fmla="*/ 49 h 176"/>
                <a:gd name="T20" fmla="*/ 158 w 176"/>
                <a:gd name="T21" fmla="*/ 49 h 176"/>
                <a:gd name="T22" fmla="*/ 163 w 176"/>
                <a:gd name="T23" fmla="*/ 43 h 176"/>
                <a:gd name="T24" fmla="*/ 163 w 176"/>
                <a:gd name="T25" fmla="*/ 43 h 176"/>
                <a:gd name="T26" fmla="*/ 175 w 176"/>
                <a:gd name="T27" fmla="*/ 31 h 176"/>
                <a:gd name="T28" fmla="*/ 175 w 176"/>
                <a:gd name="T29" fmla="*/ 31 h 176"/>
                <a:gd name="T30" fmla="*/ 176 w 176"/>
                <a:gd name="T31" fmla="*/ 28 h 176"/>
                <a:gd name="T32" fmla="*/ 172 w 176"/>
                <a:gd name="T33" fmla="*/ 24 h 176"/>
                <a:gd name="T34" fmla="*/ 169 w 176"/>
                <a:gd name="T35" fmla="*/ 25 h 176"/>
                <a:gd name="T36" fmla="*/ 169 w 176"/>
                <a:gd name="T37" fmla="*/ 25 h 176"/>
                <a:gd name="T38" fmla="*/ 159 w 176"/>
                <a:gd name="T39" fmla="*/ 36 h 176"/>
                <a:gd name="T40" fmla="*/ 159 w 176"/>
                <a:gd name="T41" fmla="*/ 36 h 176"/>
                <a:gd name="T42" fmla="*/ 153 w 176"/>
                <a:gd name="T43" fmla="*/ 42 h 176"/>
                <a:gd name="T44" fmla="*/ 153 w 176"/>
                <a:gd name="T45" fmla="*/ 42 h 176"/>
                <a:gd name="T46" fmla="*/ 88 w 176"/>
                <a:gd name="T47" fmla="*/ 110 h 176"/>
                <a:gd name="T48" fmla="*/ 169 w 176"/>
                <a:gd name="T49" fmla="*/ 54 h 176"/>
                <a:gd name="T50" fmla="*/ 163 w 176"/>
                <a:gd name="T51" fmla="*/ 54 h 176"/>
                <a:gd name="T52" fmla="*/ 162 w 176"/>
                <a:gd name="T53" fmla="*/ 58 h 176"/>
                <a:gd name="T54" fmla="*/ 162 w 176"/>
                <a:gd name="T55" fmla="*/ 58 h 176"/>
                <a:gd name="T56" fmla="*/ 168 w 176"/>
                <a:gd name="T57" fmla="*/ 88 h 176"/>
                <a:gd name="T58" fmla="*/ 88 w 176"/>
                <a:gd name="T59" fmla="*/ 168 h 176"/>
                <a:gd name="T60" fmla="*/ 8 w 176"/>
                <a:gd name="T61" fmla="*/ 88 h 176"/>
                <a:gd name="T62" fmla="*/ 88 w 176"/>
                <a:gd name="T63" fmla="*/ 8 h 176"/>
                <a:gd name="T64" fmla="*/ 146 w 176"/>
                <a:gd name="T65" fmla="*/ 33 h 176"/>
                <a:gd name="T66" fmla="*/ 146 w 176"/>
                <a:gd name="T67" fmla="*/ 32 h 176"/>
                <a:gd name="T68" fmla="*/ 151 w 176"/>
                <a:gd name="T69" fmla="*/ 32 h 176"/>
                <a:gd name="T70" fmla="*/ 151 w 176"/>
                <a:gd name="T71" fmla="*/ 27 h 176"/>
                <a:gd name="T72" fmla="*/ 151 w 176"/>
                <a:gd name="T73" fmla="*/ 26 h 176"/>
                <a:gd name="T74" fmla="*/ 88 w 176"/>
                <a:gd name="T75" fmla="*/ 0 h 176"/>
                <a:gd name="T76" fmla="*/ 0 w 176"/>
                <a:gd name="T77" fmla="*/ 88 h 176"/>
                <a:gd name="T78" fmla="*/ 88 w 176"/>
                <a:gd name="T79" fmla="*/ 176 h 176"/>
                <a:gd name="T80" fmla="*/ 176 w 176"/>
                <a:gd name="T81" fmla="*/ 88 h 176"/>
                <a:gd name="T82" fmla="*/ 170 w 176"/>
                <a:gd name="T83" fmla="*/ 56 h 176"/>
                <a:gd name="T84" fmla="*/ 169 w 176"/>
                <a:gd name="T85" fmla="*/ 5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176">
                  <a:moveTo>
                    <a:pt x="88" y="110"/>
                  </a:moveTo>
                  <a:cubicBezTo>
                    <a:pt x="51" y="73"/>
                    <a:pt x="51" y="73"/>
                    <a:pt x="51" y="73"/>
                  </a:cubicBezTo>
                  <a:cubicBezTo>
                    <a:pt x="50" y="72"/>
                    <a:pt x="49" y="72"/>
                    <a:pt x="48" y="72"/>
                  </a:cubicBezTo>
                  <a:cubicBezTo>
                    <a:pt x="46" y="72"/>
                    <a:pt x="44" y="74"/>
                    <a:pt x="44" y="76"/>
                  </a:cubicBezTo>
                  <a:cubicBezTo>
                    <a:pt x="44" y="77"/>
                    <a:pt x="44" y="78"/>
                    <a:pt x="45" y="79"/>
                  </a:cubicBezTo>
                  <a:cubicBezTo>
                    <a:pt x="85" y="119"/>
                    <a:pt x="85" y="119"/>
                    <a:pt x="85" y="119"/>
                  </a:cubicBezTo>
                  <a:cubicBezTo>
                    <a:pt x="86" y="120"/>
                    <a:pt x="87" y="120"/>
                    <a:pt x="88" y="120"/>
                  </a:cubicBezTo>
                  <a:cubicBezTo>
                    <a:pt x="89" y="120"/>
                    <a:pt x="90" y="120"/>
                    <a:pt x="91" y="119"/>
                  </a:cubicBezTo>
                  <a:cubicBezTo>
                    <a:pt x="91" y="119"/>
                    <a:pt x="91" y="119"/>
                    <a:pt x="91" y="119"/>
                  </a:cubicBezTo>
                  <a:cubicBezTo>
                    <a:pt x="158" y="49"/>
                    <a:pt x="158" y="49"/>
                    <a:pt x="158" y="49"/>
                  </a:cubicBezTo>
                  <a:cubicBezTo>
                    <a:pt x="158" y="49"/>
                    <a:pt x="158" y="49"/>
                    <a:pt x="158" y="49"/>
                  </a:cubicBezTo>
                  <a:cubicBezTo>
                    <a:pt x="163" y="43"/>
                    <a:pt x="163" y="43"/>
                    <a:pt x="163" y="43"/>
                  </a:cubicBezTo>
                  <a:cubicBezTo>
                    <a:pt x="163" y="43"/>
                    <a:pt x="163" y="43"/>
                    <a:pt x="163" y="43"/>
                  </a:cubicBezTo>
                  <a:cubicBezTo>
                    <a:pt x="175" y="31"/>
                    <a:pt x="175" y="31"/>
                    <a:pt x="175" y="31"/>
                  </a:cubicBezTo>
                  <a:cubicBezTo>
                    <a:pt x="175" y="31"/>
                    <a:pt x="175" y="31"/>
                    <a:pt x="175" y="31"/>
                  </a:cubicBezTo>
                  <a:cubicBezTo>
                    <a:pt x="176" y="30"/>
                    <a:pt x="176" y="29"/>
                    <a:pt x="176" y="28"/>
                  </a:cubicBezTo>
                  <a:cubicBezTo>
                    <a:pt x="176" y="26"/>
                    <a:pt x="174" y="24"/>
                    <a:pt x="172" y="24"/>
                  </a:cubicBezTo>
                  <a:cubicBezTo>
                    <a:pt x="171" y="24"/>
                    <a:pt x="170" y="24"/>
                    <a:pt x="169" y="25"/>
                  </a:cubicBezTo>
                  <a:cubicBezTo>
                    <a:pt x="169" y="25"/>
                    <a:pt x="169" y="25"/>
                    <a:pt x="169" y="25"/>
                  </a:cubicBezTo>
                  <a:cubicBezTo>
                    <a:pt x="159" y="36"/>
                    <a:pt x="159" y="36"/>
                    <a:pt x="159" y="36"/>
                  </a:cubicBezTo>
                  <a:cubicBezTo>
                    <a:pt x="159" y="36"/>
                    <a:pt x="159" y="36"/>
                    <a:pt x="159" y="36"/>
                  </a:cubicBezTo>
                  <a:cubicBezTo>
                    <a:pt x="153" y="42"/>
                    <a:pt x="153" y="42"/>
                    <a:pt x="153" y="42"/>
                  </a:cubicBezTo>
                  <a:cubicBezTo>
                    <a:pt x="153" y="42"/>
                    <a:pt x="153" y="42"/>
                    <a:pt x="153" y="42"/>
                  </a:cubicBezTo>
                  <a:lnTo>
                    <a:pt x="88" y="110"/>
                  </a:lnTo>
                  <a:close/>
                  <a:moveTo>
                    <a:pt x="169" y="54"/>
                  </a:moveTo>
                  <a:cubicBezTo>
                    <a:pt x="167" y="53"/>
                    <a:pt x="165" y="53"/>
                    <a:pt x="163" y="54"/>
                  </a:cubicBezTo>
                  <a:cubicBezTo>
                    <a:pt x="162" y="55"/>
                    <a:pt x="162" y="57"/>
                    <a:pt x="162" y="58"/>
                  </a:cubicBezTo>
                  <a:cubicBezTo>
                    <a:pt x="162" y="58"/>
                    <a:pt x="162" y="58"/>
                    <a:pt x="162" y="58"/>
                  </a:cubicBezTo>
                  <a:cubicBezTo>
                    <a:pt x="166" y="68"/>
                    <a:pt x="168" y="78"/>
                    <a:pt x="168" y="88"/>
                  </a:cubicBezTo>
                  <a:cubicBezTo>
                    <a:pt x="168" y="132"/>
                    <a:pt x="132" y="168"/>
                    <a:pt x="88" y="168"/>
                  </a:cubicBezTo>
                  <a:cubicBezTo>
                    <a:pt x="44" y="168"/>
                    <a:pt x="8" y="132"/>
                    <a:pt x="8" y="88"/>
                  </a:cubicBezTo>
                  <a:cubicBezTo>
                    <a:pt x="8" y="44"/>
                    <a:pt x="44" y="8"/>
                    <a:pt x="88" y="8"/>
                  </a:cubicBezTo>
                  <a:cubicBezTo>
                    <a:pt x="111" y="8"/>
                    <a:pt x="131" y="17"/>
                    <a:pt x="146" y="33"/>
                  </a:cubicBezTo>
                  <a:cubicBezTo>
                    <a:pt x="146" y="32"/>
                    <a:pt x="146" y="32"/>
                    <a:pt x="146" y="32"/>
                  </a:cubicBezTo>
                  <a:cubicBezTo>
                    <a:pt x="147" y="34"/>
                    <a:pt x="150" y="34"/>
                    <a:pt x="151" y="32"/>
                  </a:cubicBezTo>
                  <a:cubicBezTo>
                    <a:pt x="153" y="31"/>
                    <a:pt x="153" y="28"/>
                    <a:pt x="151" y="27"/>
                  </a:cubicBezTo>
                  <a:cubicBezTo>
                    <a:pt x="151" y="27"/>
                    <a:pt x="151" y="26"/>
                    <a:pt x="151" y="26"/>
                  </a:cubicBezTo>
                  <a:cubicBezTo>
                    <a:pt x="135" y="10"/>
                    <a:pt x="113" y="0"/>
                    <a:pt x="88" y="0"/>
                  </a:cubicBezTo>
                  <a:cubicBezTo>
                    <a:pt x="39" y="0"/>
                    <a:pt x="0" y="39"/>
                    <a:pt x="0" y="88"/>
                  </a:cubicBezTo>
                  <a:cubicBezTo>
                    <a:pt x="0" y="137"/>
                    <a:pt x="39" y="176"/>
                    <a:pt x="88" y="176"/>
                  </a:cubicBezTo>
                  <a:cubicBezTo>
                    <a:pt x="137" y="176"/>
                    <a:pt x="176" y="137"/>
                    <a:pt x="176" y="88"/>
                  </a:cubicBezTo>
                  <a:cubicBezTo>
                    <a:pt x="176" y="77"/>
                    <a:pt x="174" y="66"/>
                    <a:pt x="170" y="56"/>
                  </a:cubicBezTo>
                  <a:cubicBezTo>
                    <a:pt x="170" y="55"/>
                    <a:pt x="169" y="55"/>
                    <a:pt x="169" y="54"/>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uk-UA"/>
            </a:p>
          </p:txBody>
        </p:sp>
      </p:grpSp>
    </p:spTree>
    <p:extLst>
      <p:ext uri="{BB962C8B-B14F-4D97-AF65-F5344CB8AC3E}">
        <p14:creationId xmlns:p14="http://schemas.microsoft.com/office/powerpoint/2010/main" val="256207321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900" decel="100000" fill="hold"/>
                                        <p:tgtEl>
                                          <p:spTgt spid="34"/>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34"/>
                                        </p:tgtEl>
                                        <p:attrNameLst>
                                          <p:attrName>ppt_y</p:attrName>
                                        </p:attrNameLst>
                                      </p:cBhvr>
                                      <p:tavLst>
                                        <p:tav tm="0">
                                          <p:val>
                                            <p:strVal val="#ppt_y-.03"/>
                                          </p:val>
                                        </p:tav>
                                        <p:tav tm="100000">
                                          <p:val>
                                            <p:strVal val="#ppt_y"/>
                                          </p:val>
                                        </p:tav>
                                      </p:tavLst>
                                    </p:anim>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1000"/>
                                        <p:tgtEl>
                                          <p:spTgt spid="35"/>
                                        </p:tgtEl>
                                      </p:cBhvr>
                                    </p:animEffect>
                                    <p:anim calcmode="lin" valueType="num">
                                      <p:cBhvr>
                                        <p:cTn id="24" dur="1000" fill="hold"/>
                                        <p:tgtEl>
                                          <p:spTgt spid="35"/>
                                        </p:tgtEl>
                                        <p:attrNameLst>
                                          <p:attrName>ppt_x</p:attrName>
                                        </p:attrNameLst>
                                      </p:cBhvr>
                                      <p:tavLst>
                                        <p:tav tm="0">
                                          <p:val>
                                            <p:strVal val="#ppt_x"/>
                                          </p:val>
                                        </p:tav>
                                        <p:tav tm="100000">
                                          <p:val>
                                            <p:strVal val="#ppt_x"/>
                                          </p:val>
                                        </p:tav>
                                      </p:tavLst>
                                    </p:anim>
                                    <p:anim calcmode="lin" valueType="num">
                                      <p:cBhvr>
                                        <p:cTn id="25" dur="900" decel="100000" fill="hold"/>
                                        <p:tgtEl>
                                          <p:spTgt spid="35"/>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5"/>
                                        </p:tgtEl>
                                        <p:attrNameLst>
                                          <p:attrName>ppt_y</p:attrName>
                                        </p:attrNameLst>
                                      </p:cBhvr>
                                      <p:tavLst>
                                        <p:tav tm="0">
                                          <p:val>
                                            <p:strVal val="#ppt_y-.03"/>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37" presetClass="entr" presetSubtype="0" fill="hold"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1000"/>
                                        <p:tgtEl>
                                          <p:spTgt spid="36"/>
                                        </p:tgtEl>
                                      </p:cBhvr>
                                    </p:animEffect>
                                    <p:anim calcmode="lin" valueType="num">
                                      <p:cBhvr>
                                        <p:cTn id="35" dur="1000" fill="hold"/>
                                        <p:tgtEl>
                                          <p:spTgt spid="36"/>
                                        </p:tgtEl>
                                        <p:attrNameLst>
                                          <p:attrName>ppt_x</p:attrName>
                                        </p:attrNameLst>
                                      </p:cBhvr>
                                      <p:tavLst>
                                        <p:tav tm="0">
                                          <p:val>
                                            <p:strVal val="#ppt_x"/>
                                          </p:val>
                                        </p:tav>
                                        <p:tav tm="100000">
                                          <p:val>
                                            <p:strVal val="#ppt_x"/>
                                          </p:val>
                                        </p:tav>
                                      </p:tavLst>
                                    </p:anim>
                                    <p:anim calcmode="lin" valueType="num">
                                      <p:cBhvr>
                                        <p:cTn id="36" dur="900" decel="100000" fill="hold"/>
                                        <p:tgtEl>
                                          <p:spTgt spid="36"/>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36"/>
                                        </p:tgtEl>
                                        <p:attrNameLst>
                                          <p:attrName>ppt_y</p:attrName>
                                        </p:attrNameLst>
                                      </p:cBhvr>
                                      <p:tavLst>
                                        <p:tav tm="0">
                                          <p:val>
                                            <p:strVal val="#ppt_y-.03"/>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checkerboard(across)">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12992100" cy="1962076"/>
          </a:xfrm>
        </p:spPr>
        <p:txBody>
          <a:bodyPr/>
          <a:lstStyle/>
          <a:p>
            <a:r>
              <a:rPr lang="en-US" dirty="0">
                <a:solidFill>
                  <a:schemeClr val="accent1"/>
                </a:solidFill>
              </a:rPr>
              <a:t>print copies:</a:t>
            </a:r>
            <a:br>
              <a:rPr lang="en-US" dirty="0">
                <a:solidFill>
                  <a:schemeClr val="accent1"/>
                </a:solidFill>
              </a:rPr>
            </a:br>
            <a:r>
              <a:rPr lang="en-US" dirty="0"/>
              <a:t>what you CAN do in the educational context</a:t>
            </a:r>
            <a:endParaRPr lang="uk-UA" dirty="0"/>
          </a:p>
        </p:txBody>
      </p:sp>
      <p:sp>
        <p:nvSpPr>
          <p:cNvPr id="15" name="Rectangle 14"/>
          <p:cNvSpPr/>
          <p:nvPr/>
        </p:nvSpPr>
        <p:spPr>
          <a:xfrm>
            <a:off x="1371600" y="2476500"/>
            <a:ext cx="13411200" cy="584776"/>
          </a:xfrm>
          <a:prstGeom prst="rect">
            <a:avLst/>
          </a:prstGeom>
        </p:spPr>
        <p:txBody>
          <a:bodyPr wrap="square">
            <a:spAutoFit/>
          </a:bodyPr>
          <a:lstStyle/>
          <a:p>
            <a:pPr marL="457200" indent="-457200">
              <a:buFont typeface="Wingdings" charset="2"/>
              <a:buChar char="ü"/>
            </a:pPr>
            <a:r>
              <a:rPr lang="en-US" sz="3200" dirty="0">
                <a:latin typeface="+mj-lt"/>
              </a:rPr>
              <a:t>Obtain a properly acquired copy for every person using the material </a:t>
            </a:r>
            <a:endParaRPr lang="en-US" sz="3200" dirty="0">
              <a:solidFill>
                <a:schemeClr val="accent2"/>
              </a:solidFill>
              <a:latin typeface="+mj-lt"/>
            </a:endParaRPr>
          </a:p>
        </p:txBody>
      </p:sp>
      <p:sp>
        <p:nvSpPr>
          <p:cNvPr id="8" name="Rectangle 7"/>
          <p:cNvSpPr/>
          <p:nvPr/>
        </p:nvSpPr>
        <p:spPr>
          <a:xfrm>
            <a:off x="1981200" y="6134100"/>
            <a:ext cx="13030200" cy="1304973"/>
          </a:xfrm>
          <a:prstGeom prst="rect">
            <a:avLst/>
          </a:prstGeom>
        </p:spPr>
        <p:txBody>
          <a:bodyPr wrap="square">
            <a:spAutoFit/>
          </a:bodyPr>
          <a:lstStyle/>
          <a:p>
            <a:pPr marL="342900" indent="-342900">
              <a:lnSpc>
                <a:spcPct val="110000"/>
              </a:lnSpc>
              <a:buFont typeface="Arial"/>
              <a:buChar char="•"/>
            </a:pPr>
            <a:r>
              <a:rPr lang="en-US" sz="2400" dirty="0">
                <a:solidFill>
                  <a:schemeClr val="tx2"/>
                </a:solidFill>
                <a:latin typeface="+mj-lt"/>
              </a:rPr>
              <a:t>Cannot comprise the whole work</a:t>
            </a:r>
          </a:p>
          <a:p>
            <a:pPr marL="342900" indent="-342900">
              <a:lnSpc>
                <a:spcPct val="110000"/>
              </a:lnSpc>
              <a:buFont typeface="Arial"/>
              <a:buChar char="•"/>
            </a:pPr>
            <a:r>
              <a:rPr lang="en-US" sz="2400" dirty="0">
                <a:solidFill>
                  <a:schemeClr val="tx2"/>
                </a:solidFill>
                <a:latin typeface="+mj-lt"/>
              </a:rPr>
              <a:t>Cannot constitute a “performable unit”</a:t>
            </a:r>
          </a:p>
          <a:p>
            <a:pPr marL="342900" indent="-342900">
              <a:lnSpc>
                <a:spcPct val="110000"/>
              </a:lnSpc>
              <a:buFont typeface="Arial"/>
              <a:buChar char="•"/>
            </a:pPr>
            <a:r>
              <a:rPr lang="en-US" sz="2400" dirty="0">
                <a:solidFill>
                  <a:schemeClr val="tx2"/>
                </a:solidFill>
                <a:latin typeface="+mj-lt"/>
              </a:rPr>
              <a:t>One copy per pupil</a:t>
            </a:r>
          </a:p>
        </p:txBody>
      </p:sp>
      <p:sp>
        <p:nvSpPr>
          <p:cNvPr id="11" name="Rectangle 10"/>
          <p:cNvSpPr/>
          <p:nvPr/>
        </p:nvSpPr>
        <p:spPr>
          <a:xfrm>
            <a:off x="1371600" y="3187124"/>
            <a:ext cx="13411200" cy="584776"/>
          </a:xfrm>
          <a:prstGeom prst="rect">
            <a:avLst/>
          </a:prstGeom>
        </p:spPr>
        <p:txBody>
          <a:bodyPr wrap="square">
            <a:spAutoFit/>
          </a:bodyPr>
          <a:lstStyle/>
          <a:p>
            <a:pPr marL="457200" indent="-457200">
              <a:buFont typeface="Wingdings" charset="2"/>
              <a:buChar char="ü"/>
            </a:pPr>
            <a:r>
              <a:rPr lang="en-US" sz="3200" dirty="0">
                <a:latin typeface="+mj-lt"/>
              </a:rPr>
              <a:t>Ask permission for ALL other copies!</a:t>
            </a:r>
            <a:endParaRPr lang="en-US" sz="3200" dirty="0">
              <a:solidFill>
                <a:schemeClr val="accent2"/>
              </a:solidFill>
              <a:latin typeface="+mj-lt"/>
            </a:endParaRPr>
          </a:p>
        </p:txBody>
      </p:sp>
      <p:sp>
        <p:nvSpPr>
          <p:cNvPr id="12" name="Rectangle 11"/>
          <p:cNvSpPr/>
          <p:nvPr/>
        </p:nvSpPr>
        <p:spPr>
          <a:xfrm>
            <a:off x="1981200" y="3771900"/>
            <a:ext cx="13030200" cy="492443"/>
          </a:xfrm>
          <a:prstGeom prst="rect">
            <a:avLst/>
          </a:prstGeom>
        </p:spPr>
        <p:txBody>
          <a:bodyPr wrap="square">
            <a:spAutoFit/>
          </a:bodyPr>
          <a:lstStyle/>
          <a:p>
            <a:pPr marL="342900" indent="-342900">
              <a:lnSpc>
                <a:spcPct val="110000"/>
              </a:lnSpc>
              <a:buFont typeface="Arial"/>
              <a:buChar char="•"/>
            </a:pPr>
            <a:r>
              <a:rPr lang="en-US" sz="2400" dirty="0">
                <a:solidFill>
                  <a:schemeClr val="tx2"/>
                </a:solidFill>
                <a:latin typeface="+mj-lt"/>
              </a:rPr>
              <a:t>Must contain notice of copyright!</a:t>
            </a:r>
          </a:p>
        </p:txBody>
      </p:sp>
      <p:sp>
        <p:nvSpPr>
          <p:cNvPr id="14" name="Rectangle 13"/>
          <p:cNvSpPr/>
          <p:nvPr/>
        </p:nvSpPr>
        <p:spPr>
          <a:xfrm>
            <a:off x="1371600" y="4381500"/>
            <a:ext cx="15544800" cy="1077218"/>
          </a:xfrm>
          <a:prstGeom prst="rect">
            <a:avLst/>
          </a:prstGeom>
        </p:spPr>
        <p:txBody>
          <a:bodyPr wrap="square">
            <a:spAutoFit/>
          </a:bodyPr>
          <a:lstStyle/>
          <a:p>
            <a:pPr marL="457200" indent="-457200">
              <a:buFont typeface="Wingdings" charset="2"/>
              <a:buChar char="ü"/>
            </a:pPr>
            <a:r>
              <a:rPr lang="en-US" sz="3200" dirty="0">
                <a:latin typeface="+mj-lt"/>
              </a:rPr>
              <a:t>Emergency copying for an imminent performance when purchased copies are not available. Must be replaced with purchased copies ASAP!</a:t>
            </a:r>
            <a:endParaRPr lang="en-US" sz="3200" dirty="0">
              <a:solidFill>
                <a:schemeClr val="accent2"/>
              </a:solidFill>
              <a:latin typeface="+mj-lt"/>
            </a:endParaRPr>
          </a:p>
        </p:txBody>
      </p:sp>
      <p:sp>
        <p:nvSpPr>
          <p:cNvPr id="16" name="Rectangle 15"/>
          <p:cNvSpPr/>
          <p:nvPr/>
        </p:nvSpPr>
        <p:spPr>
          <a:xfrm>
            <a:off x="1371600" y="5524500"/>
            <a:ext cx="15544800" cy="584776"/>
          </a:xfrm>
          <a:prstGeom prst="rect">
            <a:avLst/>
          </a:prstGeom>
        </p:spPr>
        <p:txBody>
          <a:bodyPr wrap="square">
            <a:spAutoFit/>
          </a:bodyPr>
          <a:lstStyle/>
          <a:p>
            <a:pPr marL="457200" indent="-457200">
              <a:buFont typeface="Wingdings" charset="2"/>
              <a:buChar char="ü"/>
            </a:pPr>
            <a:r>
              <a:rPr lang="en-US" sz="3200" dirty="0">
                <a:latin typeface="+mj-lt"/>
              </a:rPr>
              <a:t>Excerpts of a work for academic purposes other than performances</a:t>
            </a:r>
            <a:endParaRPr lang="en-US" sz="3200" dirty="0">
              <a:solidFill>
                <a:schemeClr val="accent2"/>
              </a:solidFill>
              <a:latin typeface="+mj-lt"/>
            </a:endParaRPr>
          </a:p>
        </p:txBody>
      </p:sp>
      <p:sp>
        <p:nvSpPr>
          <p:cNvPr id="17" name="Rectangle 16"/>
          <p:cNvSpPr/>
          <p:nvPr/>
        </p:nvSpPr>
        <p:spPr>
          <a:xfrm>
            <a:off x="1371600" y="7581900"/>
            <a:ext cx="16154400" cy="1077218"/>
          </a:xfrm>
          <a:prstGeom prst="rect">
            <a:avLst/>
          </a:prstGeom>
        </p:spPr>
        <p:txBody>
          <a:bodyPr wrap="square">
            <a:spAutoFit/>
          </a:bodyPr>
          <a:lstStyle/>
          <a:p>
            <a:pPr marL="457200" indent="-457200">
              <a:buFont typeface="Wingdings" charset="2"/>
              <a:buChar char="ü"/>
            </a:pPr>
            <a:r>
              <a:rPr lang="en-US" sz="3200" dirty="0">
                <a:latin typeface="+mj-lt"/>
              </a:rPr>
              <a:t>Simplify purchased printed copies as long as the fundamental character of work remains intact</a:t>
            </a:r>
            <a:endParaRPr lang="en-US" sz="3200" dirty="0">
              <a:solidFill>
                <a:schemeClr val="accent2"/>
              </a:solidFill>
              <a:latin typeface="+mj-lt"/>
            </a:endParaRPr>
          </a:p>
        </p:txBody>
      </p:sp>
      <p:sp>
        <p:nvSpPr>
          <p:cNvPr id="19" name="TextBox 18"/>
          <p:cNvSpPr txBox="1"/>
          <p:nvPr/>
        </p:nvSpPr>
        <p:spPr>
          <a:xfrm>
            <a:off x="4724400" y="9376946"/>
            <a:ext cx="9144000" cy="338554"/>
          </a:xfrm>
          <a:prstGeom prst="rect">
            <a:avLst/>
          </a:prstGeom>
          <a:noFill/>
        </p:spPr>
        <p:txBody>
          <a:bodyPr wrap="square" rtlCol="0">
            <a:spAutoFit/>
          </a:bodyPr>
          <a:lstStyle/>
          <a:p>
            <a:pPr algn="ctr"/>
            <a:r>
              <a:rPr lang="en-US" sz="1600" dirty="0">
                <a:solidFill>
                  <a:schemeClr val="bg1">
                    <a:lumMod val="25000"/>
                  </a:schemeClr>
                </a:solidFill>
                <a:latin typeface="Futura std"/>
                <a:cs typeface="Futura std"/>
              </a:rPr>
              <a:t>Content provided by the Music Publishers Association of the United States</a:t>
            </a:r>
            <a:endParaRPr lang="uk-UA" sz="1600" dirty="0">
              <a:solidFill>
                <a:schemeClr val="bg1">
                  <a:lumMod val="25000"/>
                </a:schemeClr>
              </a:solidFill>
              <a:latin typeface="Futura std"/>
              <a:cs typeface="Futura std"/>
            </a:endParaRPr>
          </a:p>
        </p:txBody>
      </p:sp>
      <p:sp>
        <p:nvSpPr>
          <p:cNvPr id="20" name="Slide Number Placeholder 24"/>
          <p:cNvSpPr>
            <a:spLocks noGrp="1"/>
          </p:cNvSpPr>
          <p:nvPr>
            <p:ph type="sldNum" sz="quarter" idx="10"/>
          </p:nvPr>
        </p:nvSpPr>
        <p:spPr>
          <a:xfrm>
            <a:off x="16916400" y="9072685"/>
            <a:ext cx="1733550" cy="954107"/>
          </a:xfrm>
        </p:spPr>
        <p:txBody>
          <a:bodyPr/>
          <a:lstStyle/>
          <a:p>
            <a:pPr algn="l"/>
            <a:r>
              <a:rPr lang="en-US" dirty="0"/>
              <a:t>page</a:t>
            </a:r>
          </a:p>
          <a:p>
            <a:pPr algn="l"/>
            <a:r>
              <a:rPr lang="en-US" dirty="0"/>
              <a:t>0</a:t>
            </a:r>
            <a:fld id="{37D409AB-2201-4E18-8A34-C31753AD9B06}" type="slidenum">
              <a:rPr smtClean="0"/>
              <a:pPr algn="l"/>
              <a:t>7</a:t>
            </a:fld>
            <a:endParaRPr dirty="0"/>
          </a:p>
        </p:txBody>
      </p:sp>
    </p:spTree>
    <p:extLst>
      <p:ext uri="{BB962C8B-B14F-4D97-AF65-F5344CB8AC3E}">
        <p14:creationId xmlns:p14="http://schemas.microsoft.com/office/powerpoint/2010/main" val="23126149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8" grpId="0"/>
      <p:bldP spid="11" grpId="0"/>
      <p:bldP spid="12" grpId="0"/>
      <p:bldP spid="14" grpId="0"/>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76300" y="571411"/>
            <a:ext cx="5448300" cy="1962076"/>
          </a:xfrm>
        </p:spPr>
        <p:txBody>
          <a:bodyPr/>
          <a:lstStyle/>
          <a:p>
            <a:r>
              <a:rPr lang="en-US" dirty="0"/>
              <a:t>does US copyright </a:t>
            </a:r>
            <a:br>
              <a:rPr lang="en-US" dirty="0"/>
            </a:br>
            <a:r>
              <a:rPr lang="en-US" dirty="0"/>
              <a:t>law apply</a:t>
            </a:r>
            <a:br>
              <a:rPr lang="en-US" dirty="0"/>
            </a:br>
            <a:r>
              <a:rPr lang="en-US" dirty="0">
                <a:solidFill>
                  <a:schemeClr val="accent1"/>
                </a:solidFill>
              </a:rPr>
              <a:t>to all music?</a:t>
            </a:r>
            <a:endParaRPr lang="uk-UA" dirty="0">
              <a:solidFill>
                <a:schemeClr val="accent1"/>
              </a:solidFill>
            </a:endParaRPr>
          </a:p>
        </p:txBody>
      </p:sp>
      <p:sp>
        <p:nvSpPr>
          <p:cNvPr id="25" name="Slide Number Placeholder 24"/>
          <p:cNvSpPr>
            <a:spLocks noGrp="1"/>
          </p:cNvSpPr>
          <p:nvPr>
            <p:ph type="sldNum" sz="quarter" idx="10"/>
          </p:nvPr>
        </p:nvSpPr>
        <p:spPr/>
        <p:txBody>
          <a:bodyPr/>
          <a:lstStyle/>
          <a:p>
            <a:pPr algn="l"/>
            <a:r>
              <a:rPr lang="en-US"/>
              <a:t>page</a:t>
            </a:r>
          </a:p>
          <a:p>
            <a:pPr algn="l"/>
            <a:r>
              <a:rPr lang="en-US"/>
              <a:t>0</a:t>
            </a:r>
            <a:fld id="{37D409AB-2201-4E18-8A34-C31753AD9B06}" type="slidenum">
              <a:rPr smtClean="0"/>
              <a:pPr algn="l"/>
              <a:t>8</a:t>
            </a:fld>
            <a:endParaRPr/>
          </a:p>
        </p:txBody>
      </p:sp>
      <p:sp>
        <p:nvSpPr>
          <p:cNvPr id="18" name="Rectangle 17"/>
          <p:cNvSpPr/>
          <p:nvPr/>
        </p:nvSpPr>
        <p:spPr>
          <a:xfrm>
            <a:off x="1706336" y="4229100"/>
            <a:ext cx="6599464" cy="978729"/>
          </a:xfrm>
          <a:prstGeom prst="rect">
            <a:avLst/>
          </a:prstGeom>
        </p:spPr>
        <p:txBody>
          <a:bodyPr wrap="square">
            <a:spAutoFit/>
          </a:bodyPr>
          <a:lstStyle/>
          <a:p>
            <a:pPr marL="457200" indent="-457200">
              <a:lnSpc>
                <a:spcPct val="120000"/>
              </a:lnSpc>
              <a:buFont typeface="Wingdings" charset="2"/>
              <a:buChar char="ü"/>
            </a:pPr>
            <a:r>
              <a:rPr lang="en-US" sz="2400" dirty="0">
                <a:latin typeface="+mj-lt"/>
              </a:rPr>
              <a:t>Works registered for copyright or published before 1923</a:t>
            </a:r>
          </a:p>
        </p:txBody>
      </p:sp>
      <p:sp>
        <p:nvSpPr>
          <p:cNvPr id="19" name="Rectangle 18"/>
          <p:cNvSpPr/>
          <p:nvPr/>
        </p:nvSpPr>
        <p:spPr>
          <a:xfrm>
            <a:off x="1706336" y="3314700"/>
            <a:ext cx="4800600" cy="646331"/>
          </a:xfrm>
          <a:prstGeom prst="rect">
            <a:avLst/>
          </a:prstGeom>
        </p:spPr>
        <p:txBody>
          <a:bodyPr wrap="square">
            <a:spAutoFit/>
          </a:bodyPr>
          <a:lstStyle/>
          <a:p>
            <a:r>
              <a:rPr lang="en-US" sz="3600" dirty="0">
                <a:solidFill>
                  <a:schemeClr val="accent1"/>
                </a:solidFill>
                <a:latin typeface="+mj-lt"/>
              </a:rPr>
              <a:t>No - public domain</a:t>
            </a:r>
          </a:p>
        </p:txBody>
      </p:sp>
      <p:sp>
        <p:nvSpPr>
          <p:cNvPr id="11" name="Rectangle 10"/>
          <p:cNvSpPr/>
          <p:nvPr/>
        </p:nvSpPr>
        <p:spPr>
          <a:xfrm>
            <a:off x="10482942" y="4229100"/>
            <a:ext cx="6738257" cy="4154984"/>
          </a:xfrm>
          <a:prstGeom prst="rect">
            <a:avLst/>
          </a:prstGeom>
        </p:spPr>
        <p:txBody>
          <a:bodyPr wrap="square">
            <a:spAutoFit/>
          </a:bodyPr>
          <a:lstStyle/>
          <a:p>
            <a:pPr marL="342900" indent="-342900">
              <a:lnSpc>
                <a:spcPct val="200000"/>
              </a:lnSpc>
              <a:buFont typeface="Wingdings" panose="05000000000000000000" pitchFamily="2" charset="2"/>
              <a:buChar char="ü"/>
            </a:pPr>
            <a:r>
              <a:rPr lang="en-US" sz="2400" dirty="0">
                <a:solidFill>
                  <a:schemeClr val="tx2"/>
                </a:solidFill>
                <a:latin typeface="+mj-lt"/>
              </a:rPr>
              <a:t>1978-Present: </a:t>
            </a:r>
            <a:r>
              <a:rPr lang="en-US" sz="2400" dirty="0">
                <a:solidFill>
                  <a:schemeClr val="tx2"/>
                </a:solidFill>
                <a:latin typeface="+mj-lt"/>
                <a:hlinkClick r:id="rId3"/>
              </a:rPr>
              <a:t>http://cocatalog.loc.gov</a:t>
            </a:r>
            <a:endParaRPr lang="en-US" sz="2400" dirty="0">
              <a:solidFill>
                <a:schemeClr val="tx2"/>
              </a:solidFill>
              <a:latin typeface="+mj-lt"/>
            </a:endParaRPr>
          </a:p>
          <a:p>
            <a:pPr marL="342900" indent="-342900">
              <a:lnSpc>
                <a:spcPct val="200000"/>
              </a:lnSpc>
              <a:buFont typeface="Wingdings" panose="05000000000000000000" pitchFamily="2" charset="2"/>
              <a:buChar char="ü"/>
            </a:pPr>
            <a:r>
              <a:rPr lang="en-US" sz="2400" dirty="0">
                <a:solidFill>
                  <a:schemeClr val="tx2"/>
                </a:solidFill>
                <a:latin typeface="+mj-lt"/>
              </a:rPr>
              <a:t>Pre-1978: Copyright Record Reading Room</a:t>
            </a:r>
          </a:p>
          <a:p>
            <a:pPr marL="342900" indent="-342900">
              <a:lnSpc>
                <a:spcPct val="200000"/>
              </a:lnSpc>
              <a:buFont typeface="Wingdings" panose="05000000000000000000" pitchFamily="2" charset="2"/>
              <a:buChar char="ü"/>
            </a:pPr>
            <a:r>
              <a:rPr lang="en-US" sz="2400" dirty="0">
                <a:solidFill>
                  <a:schemeClr val="tx2"/>
                </a:solidFill>
                <a:latin typeface="+mj-lt"/>
              </a:rPr>
              <a:t>Public Domain Info: </a:t>
            </a:r>
            <a:r>
              <a:rPr lang="en-US" sz="2400" dirty="0">
                <a:solidFill>
                  <a:schemeClr val="tx2"/>
                </a:solidFill>
                <a:latin typeface="+mj-lt"/>
                <a:hlinkClick r:id="rId4"/>
              </a:rPr>
              <a:t>http://www.pdinfo.com*</a:t>
            </a:r>
            <a:endParaRPr lang="en-US" sz="2400" dirty="0">
              <a:solidFill>
                <a:schemeClr val="tx2"/>
              </a:solidFill>
              <a:latin typeface="+mj-lt"/>
            </a:endParaRPr>
          </a:p>
          <a:p>
            <a:pPr marL="342900" indent="-342900">
              <a:lnSpc>
                <a:spcPct val="200000"/>
              </a:lnSpc>
              <a:buFont typeface="Wingdings" panose="05000000000000000000" pitchFamily="2" charset="2"/>
              <a:buChar char="ü"/>
            </a:pPr>
            <a:endParaRPr lang="en-US" sz="2400" dirty="0">
              <a:solidFill>
                <a:schemeClr val="tx2"/>
              </a:solidFill>
              <a:latin typeface="+mj-lt"/>
            </a:endParaRPr>
          </a:p>
          <a:p>
            <a:r>
              <a:rPr lang="en-US" sz="2400" dirty="0">
                <a:latin typeface="+mj-lt"/>
              </a:rPr>
              <a:t>Note:  The US Copyright Office at the Library of Congress is the only official legally recognized authority.</a:t>
            </a:r>
          </a:p>
        </p:txBody>
      </p:sp>
      <p:sp>
        <p:nvSpPr>
          <p:cNvPr id="12" name="Rectangle 11"/>
          <p:cNvSpPr/>
          <p:nvPr/>
        </p:nvSpPr>
        <p:spPr>
          <a:xfrm>
            <a:off x="10482943" y="3314700"/>
            <a:ext cx="4800600" cy="646331"/>
          </a:xfrm>
          <a:prstGeom prst="rect">
            <a:avLst/>
          </a:prstGeom>
        </p:spPr>
        <p:txBody>
          <a:bodyPr wrap="square">
            <a:spAutoFit/>
          </a:bodyPr>
          <a:lstStyle/>
          <a:p>
            <a:r>
              <a:rPr lang="en-US" sz="3600" dirty="0">
                <a:solidFill>
                  <a:schemeClr val="accent1"/>
                </a:solidFill>
                <a:latin typeface="+mj-lt"/>
              </a:rPr>
              <a:t>how do I find out?</a:t>
            </a:r>
          </a:p>
        </p:txBody>
      </p:sp>
      <p:cxnSp>
        <p:nvCxnSpPr>
          <p:cNvPr id="9" name="Straight Connector 8"/>
          <p:cNvCxnSpPr/>
          <p:nvPr/>
        </p:nvCxnSpPr>
        <p:spPr>
          <a:xfrm>
            <a:off x="10058400" y="3467100"/>
            <a:ext cx="0" cy="3810000"/>
          </a:xfrm>
          <a:prstGeom prst="line">
            <a:avLst/>
          </a:prstGeom>
          <a:ln w="25400" cap="sq">
            <a:solidFill>
              <a:schemeClr val="tx2"/>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2133600" y="5159597"/>
            <a:ext cx="6858000" cy="1311128"/>
          </a:xfrm>
          <a:prstGeom prst="rect">
            <a:avLst/>
          </a:prstGeom>
        </p:spPr>
        <p:txBody>
          <a:bodyPr wrap="square">
            <a:spAutoFit/>
          </a:bodyPr>
          <a:lstStyle/>
          <a:p>
            <a:pPr marL="342900" indent="-342900">
              <a:lnSpc>
                <a:spcPct val="110000"/>
              </a:lnSpc>
              <a:buFont typeface="Wingdings" panose="05000000000000000000" pitchFamily="2" charset="2"/>
              <a:buChar char="ü"/>
            </a:pPr>
            <a:endParaRPr lang="en-US" sz="2400" dirty="0">
              <a:solidFill>
                <a:schemeClr val="tx2"/>
              </a:solidFill>
              <a:latin typeface="+mj-lt"/>
            </a:endParaRPr>
          </a:p>
          <a:p>
            <a:pPr marL="342900" indent="-342900">
              <a:lnSpc>
                <a:spcPct val="110000"/>
              </a:lnSpc>
              <a:buFont typeface="Wingdings" panose="05000000000000000000" pitchFamily="2" charset="2"/>
              <a:buChar char="ü"/>
            </a:pPr>
            <a:endParaRPr lang="en-US" sz="2400" dirty="0">
              <a:solidFill>
                <a:schemeClr val="tx2"/>
              </a:solidFill>
              <a:latin typeface="+mj-lt"/>
            </a:endParaRPr>
          </a:p>
          <a:p>
            <a:pPr marL="342900" indent="-342900">
              <a:lnSpc>
                <a:spcPct val="110000"/>
              </a:lnSpc>
              <a:buFont typeface="Wingdings" panose="05000000000000000000" pitchFamily="2" charset="2"/>
              <a:buChar char="ü"/>
            </a:pPr>
            <a:endParaRPr lang="en-US" sz="2400" dirty="0">
              <a:solidFill>
                <a:schemeClr val="tx2"/>
              </a:solidFill>
              <a:latin typeface="+mj-lt"/>
            </a:endParaRPr>
          </a:p>
        </p:txBody>
      </p:sp>
      <p:sp>
        <p:nvSpPr>
          <p:cNvPr id="24" name="TextBox 23"/>
          <p:cNvSpPr txBox="1"/>
          <p:nvPr/>
        </p:nvSpPr>
        <p:spPr>
          <a:xfrm>
            <a:off x="4724400" y="9376946"/>
            <a:ext cx="9144000" cy="338554"/>
          </a:xfrm>
          <a:prstGeom prst="rect">
            <a:avLst/>
          </a:prstGeom>
          <a:noFill/>
        </p:spPr>
        <p:txBody>
          <a:bodyPr wrap="square" rtlCol="0">
            <a:spAutoFit/>
          </a:bodyPr>
          <a:lstStyle/>
          <a:p>
            <a:pPr algn="ctr"/>
            <a:r>
              <a:rPr lang="en-US" sz="1600" dirty="0">
                <a:solidFill>
                  <a:schemeClr val="bg1">
                    <a:lumMod val="25000"/>
                  </a:schemeClr>
                </a:solidFill>
                <a:latin typeface="Futura std"/>
                <a:cs typeface="Futura std"/>
              </a:rPr>
              <a:t>Content provided by the Music Publishers Association of the United States</a:t>
            </a:r>
            <a:endParaRPr lang="uk-UA" sz="1600" dirty="0">
              <a:solidFill>
                <a:schemeClr val="bg1">
                  <a:lumMod val="25000"/>
                </a:schemeClr>
              </a:solidFill>
              <a:latin typeface="Futura std"/>
              <a:cs typeface="Futura std"/>
            </a:endParaRPr>
          </a:p>
        </p:txBody>
      </p:sp>
      <p:sp>
        <p:nvSpPr>
          <p:cNvPr id="13" name="Rectangle 12"/>
          <p:cNvSpPr/>
          <p:nvPr/>
        </p:nvSpPr>
        <p:spPr>
          <a:xfrm>
            <a:off x="1706336" y="5636690"/>
            <a:ext cx="4800600" cy="646331"/>
          </a:xfrm>
          <a:prstGeom prst="rect">
            <a:avLst/>
          </a:prstGeom>
        </p:spPr>
        <p:txBody>
          <a:bodyPr wrap="square">
            <a:spAutoFit/>
          </a:bodyPr>
          <a:lstStyle/>
          <a:p>
            <a:r>
              <a:rPr lang="en-US" sz="3600" dirty="0">
                <a:solidFill>
                  <a:schemeClr val="accent1"/>
                </a:solidFill>
                <a:latin typeface="+mj-lt"/>
              </a:rPr>
              <a:t>Yes - protected works</a:t>
            </a:r>
          </a:p>
        </p:txBody>
      </p:sp>
      <p:sp>
        <p:nvSpPr>
          <p:cNvPr id="14" name="Rectangle 13"/>
          <p:cNvSpPr/>
          <p:nvPr/>
        </p:nvSpPr>
        <p:spPr>
          <a:xfrm>
            <a:off x="1706336" y="6377404"/>
            <a:ext cx="6599464" cy="3194721"/>
          </a:xfrm>
          <a:prstGeom prst="rect">
            <a:avLst/>
          </a:prstGeom>
        </p:spPr>
        <p:txBody>
          <a:bodyPr wrap="square">
            <a:spAutoFit/>
          </a:bodyPr>
          <a:lstStyle/>
          <a:p>
            <a:pPr marL="457200" indent="-457200">
              <a:lnSpc>
                <a:spcPct val="120000"/>
              </a:lnSpc>
              <a:buFont typeface="Wingdings" charset="2"/>
              <a:buChar char="ü"/>
            </a:pPr>
            <a:r>
              <a:rPr lang="en-US" sz="2400" dirty="0">
                <a:latin typeface="+mj-lt"/>
              </a:rPr>
              <a:t>In US, works registered for copyright or published from 1923-1977 are generally protected 95 years from the date of </a:t>
            </a:r>
            <a:r>
              <a:rPr lang="en-US" sz="2400" dirty="0" smtClean="0">
                <a:latin typeface="+mj-lt"/>
              </a:rPr>
              <a:t>copyright</a:t>
            </a:r>
          </a:p>
          <a:p>
            <a:pPr marL="457200" indent="-457200">
              <a:lnSpc>
                <a:spcPct val="120000"/>
              </a:lnSpc>
              <a:buFont typeface="Wingdings" charset="2"/>
              <a:buChar char="ü"/>
            </a:pPr>
            <a:r>
              <a:rPr lang="en-US" sz="2400" dirty="0">
                <a:latin typeface="+mj-lt"/>
              </a:rPr>
              <a:t>After 1977: life of (last living) author + 70 years</a:t>
            </a:r>
          </a:p>
          <a:p>
            <a:pPr marL="457200" indent="-457200">
              <a:lnSpc>
                <a:spcPct val="120000"/>
              </a:lnSpc>
              <a:buFont typeface="Wingdings" charset="2"/>
              <a:buChar char="ü"/>
            </a:pPr>
            <a:endParaRPr lang="en-US" sz="2400" dirty="0">
              <a:latin typeface="+mj-lt"/>
            </a:endParaRPr>
          </a:p>
        </p:txBody>
      </p:sp>
    </p:spTree>
    <p:extLst>
      <p:ext uri="{BB962C8B-B14F-4D97-AF65-F5344CB8AC3E}">
        <p14:creationId xmlns:p14="http://schemas.microsoft.com/office/powerpoint/2010/main" val="4924139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nodePh="1">
                                  <p:stCondLst>
                                    <p:cond delay="0"/>
                                  </p:stCondLst>
                                  <p:endCondLst>
                                    <p:cond evt="begin" delay="0">
                                      <p:tn val="16"/>
                                    </p:cond>
                                  </p:end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p:bldP spid="19" grpId="0"/>
      <p:bldP spid="11" grpId="0"/>
      <p:bldP spid="12" grpId="0"/>
      <p:bldP spid="23"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300" y="571411"/>
            <a:ext cx="5448300" cy="1338828"/>
          </a:xfrm>
        </p:spPr>
        <p:txBody>
          <a:bodyPr/>
          <a:lstStyle/>
          <a:p>
            <a:r>
              <a:rPr lang="en-US" dirty="0"/>
              <a:t>how long does</a:t>
            </a:r>
            <a:r>
              <a:rPr lang="en-US" dirty="0">
                <a:solidFill>
                  <a:schemeClr val="accent1"/>
                </a:solidFill>
              </a:rPr>
              <a:t/>
            </a:r>
            <a:br>
              <a:rPr lang="en-US" dirty="0">
                <a:solidFill>
                  <a:schemeClr val="accent1"/>
                </a:solidFill>
              </a:rPr>
            </a:br>
            <a:r>
              <a:rPr lang="en-US" dirty="0">
                <a:solidFill>
                  <a:schemeClr val="accent1"/>
                </a:solidFill>
              </a:rPr>
              <a:t>copyright last?</a:t>
            </a:r>
            <a:endParaRPr lang="uk-UA" dirty="0">
              <a:solidFill>
                <a:schemeClr val="accent1"/>
              </a:solidFill>
            </a:endParaRPr>
          </a:p>
        </p:txBody>
      </p:sp>
      <p:sp>
        <p:nvSpPr>
          <p:cNvPr id="3" name="Slide Number Placeholder 2"/>
          <p:cNvSpPr>
            <a:spLocks noGrp="1"/>
          </p:cNvSpPr>
          <p:nvPr>
            <p:ph type="sldNum" sz="quarter" idx="10"/>
          </p:nvPr>
        </p:nvSpPr>
        <p:spPr/>
        <p:txBody>
          <a:bodyPr/>
          <a:lstStyle/>
          <a:p>
            <a:pPr algn="l"/>
            <a:r>
              <a:rPr lang="en-US"/>
              <a:t>page</a:t>
            </a:r>
          </a:p>
          <a:p>
            <a:pPr algn="l"/>
            <a:r>
              <a:rPr lang="en-US"/>
              <a:t>0</a:t>
            </a:r>
            <a:fld id="{37D409AB-2201-4E18-8A34-C31753AD9B06}" type="slidenum">
              <a:rPr smtClean="0"/>
              <a:pPr algn="l"/>
              <a:t>9</a:t>
            </a:fld>
            <a:endParaRPr/>
          </a:p>
        </p:txBody>
      </p:sp>
      <p:sp>
        <p:nvSpPr>
          <p:cNvPr id="10" name="Rectangle 9"/>
          <p:cNvSpPr/>
          <p:nvPr/>
        </p:nvSpPr>
        <p:spPr>
          <a:xfrm>
            <a:off x="-128954" y="2400300"/>
            <a:ext cx="10972800" cy="61722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pic>
        <p:nvPicPr>
          <p:cNvPr id="9" name="Picture Placeholder 8"/>
          <p:cNvPicPr>
            <a:picLocks noGrp="1" noChangeAspect="1"/>
          </p:cNvPicPr>
          <p:nvPr>
            <p:ph type="pic" sz="quarter" idx="11"/>
          </p:nvPr>
        </p:nvPicPr>
        <p:blipFill>
          <a:blip r:embed="rId3"/>
          <a:srcRect l="10494" r="10494"/>
          <a:stretch>
            <a:fillRect/>
          </a:stretch>
        </p:blipFill>
        <p:spPr>
          <a:xfrm>
            <a:off x="10972800" y="2400300"/>
            <a:ext cx="7315200" cy="6172200"/>
          </a:xfrm>
        </p:spPr>
      </p:pic>
      <p:sp>
        <p:nvSpPr>
          <p:cNvPr id="22" name="TextBox 21"/>
          <p:cNvSpPr txBox="1"/>
          <p:nvPr/>
        </p:nvSpPr>
        <p:spPr>
          <a:xfrm>
            <a:off x="4724400" y="9376946"/>
            <a:ext cx="9144000" cy="338554"/>
          </a:xfrm>
          <a:prstGeom prst="rect">
            <a:avLst/>
          </a:prstGeom>
          <a:noFill/>
        </p:spPr>
        <p:txBody>
          <a:bodyPr wrap="square" rtlCol="0">
            <a:spAutoFit/>
          </a:bodyPr>
          <a:lstStyle/>
          <a:p>
            <a:pPr algn="ctr"/>
            <a:r>
              <a:rPr lang="en-US" sz="1600" dirty="0">
                <a:solidFill>
                  <a:schemeClr val="bg1">
                    <a:lumMod val="25000"/>
                  </a:schemeClr>
                </a:solidFill>
                <a:latin typeface="Futura std"/>
                <a:cs typeface="Futura std"/>
              </a:rPr>
              <a:t>Content provided by the Music Publishers Association of the United States</a:t>
            </a:r>
            <a:endParaRPr lang="uk-UA" sz="1600" dirty="0">
              <a:solidFill>
                <a:schemeClr val="bg1">
                  <a:lumMod val="25000"/>
                </a:schemeClr>
              </a:solidFill>
              <a:latin typeface="Futura std"/>
              <a:cs typeface="Futura std"/>
            </a:endParaRPr>
          </a:p>
        </p:txBody>
      </p:sp>
      <p:sp>
        <p:nvSpPr>
          <p:cNvPr id="28" name="Rectangle 27"/>
          <p:cNvSpPr/>
          <p:nvPr/>
        </p:nvSpPr>
        <p:spPr>
          <a:xfrm>
            <a:off x="876300" y="4381500"/>
            <a:ext cx="9448800" cy="892552"/>
          </a:xfrm>
          <a:prstGeom prst="rect">
            <a:avLst/>
          </a:prstGeom>
        </p:spPr>
        <p:txBody>
          <a:bodyPr wrap="square">
            <a:spAutoFit/>
          </a:bodyPr>
          <a:lstStyle/>
          <a:p>
            <a:pPr marL="457200" indent="-457200">
              <a:buFont typeface="Wingdings" charset="2"/>
              <a:buChar char="ü"/>
            </a:pPr>
            <a:r>
              <a:rPr lang="en-US" sz="2600" dirty="0">
                <a:solidFill>
                  <a:schemeClr val="bg1"/>
                </a:solidFill>
                <a:latin typeface="+mj-lt"/>
              </a:rPr>
              <a:t>A published arrangement based on a public domain source material is protected by copyright</a:t>
            </a:r>
          </a:p>
        </p:txBody>
      </p:sp>
    </p:spTree>
    <p:extLst>
      <p:ext uri="{BB962C8B-B14F-4D97-AF65-F5344CB8AC3E}">
        <p14:creationId xmlns:p14="http://schemas.microsoft.com/office/powerpoint/2010/main" val="3598956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8" grpId="0"/>
    </p:bldLst>
  </p:timing>
</p:sld>
</file>

<file path=ppt/theme/theme1.xml><?xml version="1.0" encoding="utf-8"?>
<a:theme xmlns:a="http://schemas.openxmlformats.org/drawingml/2006/main" name="GENARAL LAYOUT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53043</TotalTime>
  <Words>9630</Words>
  <Application>Microsoft Office PowerPoint</Application>
  <PresentationFormat>Custom</PresentationFormat>
  <Paragraphs>707</Paragraphs>
  <Slides>47</Slides>
  <Notes>47</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47</vt:i4>
      </vt:variant>
    </vt:vector>
  </HeadingPairs>
  <TitlesOfParts>
    <vt:vector size="59" baseType="lpstr">
      <vt:lpstr>Arial</vt:lpstr>
      <vt:lpstr>Arial Black</vt:lpstr>
      <vt:lpstr>Calibri</vt:lpstr>
      <vt:lpstr>Futura std</vt:lpstr>
      <vt:lpstr>Lato Semibold</vt:lpstr>
      <vt:lpstr>Roboto</vt:lpstr>
      <vt:lpstr>Roboto Condensed</vt:lpstr>
      <vt:lpstr>Wingdings</vt:lpstr>
      <vt:lpstr>GENARAL LAYOUTS</vt:lpstr>
      <vt:lpstr>TEAM SLIDES</vt:lpstr>
      <vt:lpstr>SLIDES WITH IMAGES</vt:lpstr>
      <vt:lpstr>PORTFOLIO</vt:lpstr>
      <vt:lpstr>PowerPoint Presentation</vt:lpstr>
      <vt:lpstr>What you  will learn</vt:lpstr>
      <vt:lpstr>PowerPoint Presentation</vt:lpstr>
      <vt:lpstr>what is intellectual property?</vt:lpstr>
      <vt:lpstr>what is  copyright?</vt:lpstr>
      <vt:lpstr>why can’t I  do everything  I want?</vt:lpstr>
      <vt:lpstr>print copies: what you CAN do in the educational context</vt:lpstr>
      <vt:lpstr>does US copyright  law apply to all music?</vt:lpstr>
      <vt:lpstr>how long does copyright last?</vt:lpstr>
      <vt:lpstr>think before you upload or share!</vt:lpstr>
      <vt:lpstr>potential consequences</vt:lpstr>
      <vt:lpstr>other ramifications</vt:lpstr>
      <vt:lpstr>fair use factors</vt:lpstr>
      <vt:lpstr>PowerPoint Presentation</vt:lpstr>
      <vt:lpstr>physical copies: what you CAN’T do</vt:lpstr>
      <vt:lpstr>PowerPoint Presentation</vt:lpstr>
      <vt:lpstr>audio recordings: can I make them?</vt:lpstr>
      <vt:lpstr>arranging pieces</vt:lpstr>
      <vt:lpstr>Performing rights &amp; licensing organizations</vt:lpstr>
      <vt:lpstr>MPA a resource for direct licensing</vt:lpstr>
      <vt:lpstr>performance licenses for dramatico-musical works</vt:lpstr>
      <vt:lpstr>video recordings: can I make them?</vt:lpstr>
      <vt:lpstr>and remember internet = distribution</vt:lpstr>
      <vt:lpstr>remember: internet = distribution</vt:lpstr>
      <vt:lpstr>what are some of the costs?</vt:lpstr>
      <vt:lpstr>Permission and Licensing at a Glance</vt:lpstr>
      <vt:lpstr>getting permission  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often does copyright play into your life?</vt:lpstr>
      <vt:lpstr>how can I educate my students about copyright?</vt:lpstr>
      <vt:lpstr>our contacts</vt:lpstr>
      <vt:lpstr>PowerPoint Presentation</vt:lpstr>
    </vt:vector>
  </TitlesOfParts>
  <Company>diakov.net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Kathy Fernandes</cp:lastModifiedBy>
  <cp:revision>1122</cp:revision>
  <cp:lastPrinted>2018-10-01T14:33:01Z</cp:lastPrinted>
  <dcterms:created xsi:type="dcterms:W3CDTF">2015-01-20T11:47:48Z</dcterms:created>
  <dcterms:modified xsi:type="dcterms:W3CDTF">2018-10-18T13:39:46Z</dcterms:modified>
</cp:coreProperties>
</file>